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44"/>
  </p:notesMasterIdLst>
  <p:sldIdLst>
    <p:sldId id="256" r:id="rId2"/>
    <p:sldId id="259" r:id="rId3"/>
    <p:sldId id="311" r:id="rId4"/>
    <p:sldId id="261" r:id="rId5"/>
    <p:sldId id="267" r:id="rId6"/>
    <p:sldId id="268" r:id="rId7"/>
    <p:sldId id="264" r:id="rId8"/>
    <p:sldId id="269" r:id="rId9"/>
    <p:sldId id="272" r:id="rId10"/>
    <p:sldId id="273" r:id="rId11"/>
    <p:sldId id="274" r:id="rId12"/>
    <p:sldId id="275" r:id="rId13"/>
    <p:sldId id="276" r:id="rId14"/>
    <p:sldId id="278" r:id="rId15"/>
    <p:sldId id="280" r:id="rId16"/>
    <p:sldId id="282" r:id="rId17"/>
    <p:sldId id="271" r:id="rId18"/>
    <p:sldId id="288" r:id="rId19"/>
    <p:sldId id="289" r:id="rId20"/>
    <p:sldId id="290" r:id="rId21"/>
    <p:sldId id="291" r:id="rId22"/>
    <p:sldId id="292" r:id="rId23"/>
    <p:sldId id="321" r:id="rId24"/>
    <p:sldId id="294" r:id="rId25"/>
    <p:sldId id="322" r:id="rId26"/>
    <p:sldId id="295" r:id="rId27"/>
    <p:sldId id="296" r:id="rId28"/>
    <p:sldId id="323" r:id="rId29"/>
    <p:sldId id="297" r:id="rId30"/>
    <p:sldId id="298" r:id="rId31"/>
    <p:sldId id="299" r:id="rId32"/>
    <p:sldId id="293" r:id="rId33"/>
    <p:sldId id="301" r:id="rId34"/>
    <p:sldId id="313" r:id="rId35"/>
    <p:sldId id="314" r:id="rId36"/>
    <p:sldId id="327" r:id="rId37"/>
    <p:sldId id="307" r:id="rId38"/>
    <p:sldId id="312" r:id="rId39"/>
    <p:sldId id="315" r:id="rId40"/>
    <p:sldId id="316" r:id="rId41"/>
    <p:sldId id="317" r:id="rId42"/>
    <p:sldId id="326"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5" d="100"/>
          <a:sy n="75" d="100"/>
        </p:scale>
        <p:origin x="1236" y="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D9BC63-D2CD-4F6C-A7EF-E40EA0DB07EC}" type="datetimeFigureOut">
              <a:rPr lang="en-US" smtClean="0"/>
              <a:t>3/2/2023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D613A6-2E3B-4CEF-89FC-FA24025A395F}" type="slidenum">
              <a:rPr lang="en-US" smtClean="0"/>
              <a:t>‹#›</a:t>
            </a:fld>
            <a:endParaRPr lang="en-US"/>
          </a:p>
        </p:txBody>
      </p:sp>
    </p:spTree>
    <p:extLst>
      <p:ext uri="{BB962C8B-B14F-4D97-AF65-F5344CB8AC3E}">
        <p14:creationId xmlns:p14="http://schemas.microsoft.com/office/powerpoint/2010/main" val="27588439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1D613A6-2E3B-4CEF-89FC-FA24025A395F}" type="slidenum">
              <a:rPr lang="en-US" smtClean="0"/>
              <a:t>11</a:t>
            </a:fld>
            <a:endParaRPr lang="en-US"/>
          </a:p>
        </p:txBody>
      </p:sp>
    </p:spTree>
    <p:extLst>
      <p:ext uri="{BB962C8B-B14F-4D97-AF65-F5344CB8AC3E}">
        <p14:creationId xmlns:p14="http://schemas.microsoft.com/office/powerpoint/2010/main" val="1505037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973DF6C-0157-4944-8E55-9E3D02C5942A}" type="datetimeFigureOut">
              <a:rPr lang="en-US" smtClean="0"/>
              <a:t>3/2/2023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A93341-A626-4BC1-895F-4841FD3C7179}" type="slidenum">
              <a:rPr lang="en-US" smtClean="0"/>
              <a:t>‹#›</a:t>
            </a:fld>
            <a:endParaRPr lang="en-US"/>
          </a:p>
        </p:txBody>
      </p:sp>
    </p:spTree>
    <p:extLst>
      <p:ext uri="{BB962C8B-B14F-4D97-AF65-F5344CB8AC3E}">
        <p14:creationId xmlns:p14="http://schemas.microsoft.com/office/powerpoint/2010/main" val="3954662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73DF6C-0157-4944-8E55-9E3D02C5942A}" type="datetimeFigureOut">
              <a:rPr lang="en-US" smtClean="0"/>
              <a:t>3/2/2023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A93341-A626-4BC1-895F-4841FD3C7179}" type="slidenum">
              <a:rPr lang="en-US" smtClean="0"/>
              <a:t>‹#›</a:t>
            </a:fld>
            <a:endParaRPr lang="en-US"/>
          </a:p>
        </p:txBody>
      </p:sp>
    </p:spTree>
    <p:extLst>
      <p:ext uri="{BB962C8B-B14F-4D97-AF65-F5344CB8AC3E}">
        <p14:creationId xmlns:p14="http://schemas.microsoft.com/office/powerpoint/2010/main" val="2393848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73DF6C-0157-4944-8E55-9E3D02C5942A}" type="datetimeFigureOut">
              <a:rPr lang="en-US" smtClean="0"/>
              <a:t>3/2/2023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A93341-A626-4BC1-895F-4841FD3C7179}" type="slidenum">
              <a:rPr lang="en-US" smtClean="0"/>
              <a:t>‹#›</a:t>
            </a:fld>
            <a:endParaRPr lang="en-US"/>
          </a:p>
        </p:txBody>
      </p:sp>
    </p:spTree>
    <p:extLst>
      <p:ext uri="{BB962C8B-B14F-4D97-AF65-F5344CB8AC3E}">
        <p14:creationId xmlns:p14="http://schemas.microsoft.com/office/powerpoint/2010/main" val="2045208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73DF6C-0157-4944-8E55-9E3D02C5942A}" type="datetimeFigureOut">
              <a:rPr lang="en-US" smtClean="0"/>
              <a:t>3/2/2023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A93341-A626-4BC1-895F-4841FD3C7179}" type="slidenum">
              <a:rPr lang="en-US" smtClean="0"/>
              <a:t>‹#›</a:t>
            </a:fld>
            <a:endParaRPr lang="en-US"/>
          </a:p>
        </p:txBody>
      </p:sp>
    </p:spTree>
    <p:extLst>
      <p:ext uri="{BB962C8B-B14F-4D97-AF65-F5344CB8AC3E}">
        <p14:creationId xmlns:p14="http://schemas.microsoft.com/office/powerpoint/2010/main" val="153847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73DF6C-0157-4944-8E55-9E3D02C5942A}" type="datetimeFigureOut">
              <a:rPr lang="en-US" smtClean="0"/>
              <a:t>3/2/2023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A93341-A626-4BC1-895F-4841FD3C7179}" type="slidenum">
              <a:rPr lang="en-US" smtClean="0"/>
              <a:t>‹#›</a:t>
            </a:fld>
            <a:endParaRPr lang="en-US"/>
          </a:p>
        </p:txBody>
      </p:sp>
    </p:spTree>
    <p:extLst>
      <p:ext uri="{BB962C8B-B14F-4D97-AF65-F5344CB8AC3E}">
        <p14:creationId xmlns:p14="http://schemas.microsoft.com/office/powerpoint/2010/main" val="1149275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973DF6C-0157-4944-8E55-9E3D02C5942A}" type="datetimeFigureOut">
              <a:rPr lang="en-US" smtClean="0"/>
              <a:t>3/2/2023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A93341-A626-4BC1-895F-4841FD3C7179}" type="slidenum">
              <a:rPr lang="en-US" smtClean="0"/>
              <a:t>‹#›</a:t>
            </a:fld>
            <a:endParaRPr lang="en-US"/>
          </a:p>
        </p:txBody>
      </p:sp>
    </p:spTree>
    <p:extLst>
      <p:ext uri="{BB962C8B-B14F-4D97-AF65-F5344CB8AC3E}">
        <p14:creationId xmlns:p14="http://schemas.microsoft.com/office/powerpoint/2010/main" val="434203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73DF6C-0157-4944-8E55-9E3D02C5942A}" type="datetimeFigureOut">
              <a:rPr lang="en-US" smtClean="0"/>
              <a:t>3/2/2023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A93341-A626-4BC1-895F-4841FD3C7179}" type="slidenum">
              <a:rPr lang="en-US" smtClean="0"/>
              <a:t>‹#›</a:t>
            </a:fld>
            <a:endParaRPr lang="en-US"/>
          </a:p>
        </p:txBody>
      </p:sp>
    </p:spTree>
    <p:extLst>
      <p:ext uri="{BB962C8B-B14F-4D97-AF65-F5344CB8AC3E}">
        <p14:creationId xmlns:p14="http://schemas.microsoft.com/office/powerpoint/2010/main" val="780775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973DF6C-0157-4944-8E55-9E3D02C5942A}" type="datetimeFigureOut">
              <a:rPr lang="en-US" smtClean="0"/>
              <a:t>3/2/2023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A93341-A626-4BC1-895F-4841FD3C7179}" type="slidenum">
              <a:rPr lang="en-US" smtClean="0"/>
              <a:t>‹#›</a:t>
            </a:fld>
            <a:endParaRPr lang="en-US"/>
          </a:p>
        </p:txBody>
      </p:sp>
    </p:spTree>
    <p:extLst>
      <p:ext uri="{BB962C8B-B14F-4D97-AF65-F5344CB8AC3E}">
        <p14:creationId xmlns:p14="http://schemas.microsoft.com/office/powerpoint/2010/main" val="3320302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73DF6C-0157-4944-8E55-9E3D02C5942A}" type="datetimeFigureOut">
              <a:rPr lang="en-US" smtClean="0"/>
              <a:t>3/2/2023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A93341-A626-4BC1-895F-4841FD3C7179}" type="slidenum">
              <a:rPr lang="en-US" smtClean="0"/>
              <a:t>‹#›</a:t>
            </a:fld>
            <a:endParaRPr lang="en-US"/>
          </a:p>
        </p:txBody>
      </p:sp>
    </p:spTree>
    <p:extLst>
      <p:ext uri="{BB962C8B-B14F-4D97-AF65-F5344CB8AC3E}">
        <p14:creationId xmlns:p14="http://schemas.microsoft.com/office/powerpoint/2010/main" val="1511580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73DF6C-0157-4944-8E55-9E3D02C5942A}" type="datetimeFigureOut">
              <a:rPr lang="en-US" smtClean="0"/>
              <a:t>3/2/2023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A93341-A626-4BC1-895F-4841FD3C7179}" type="slidenum">
              <a:rPr lang="en-US" smtClean="0"/>
              <a:t>‹#›</a:t>
            </a:fld>
            <a:endParaRPr lang="en-US"/>
          </a:p>
        </p:txBody>
      </p:sp>
    </p:spTree>
    <p:extLst>
      <p:ext uri="{BB962C8B-B14F-4D97-AF65-F5344CB8AC3E}">
        <p14:creationId xmlns:p14="http://schemas.microsoft.com/office/powerpoint/2010/main" val="1833405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73DF6C-0157-4944-8E55-9E3D02C5942A}" type="datetimeFigureOut">
              <a:rPr lang="en-US" smtClean="0"/>
              <a:t>3/2/2023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A93341-A626-4BC1-895F-4841FD3C7179}" type="slidenum">
              <a:rPr lang="en-US" smtClean="0"/>
              <a:t>‹#›</a:t>
            </a:fld>
            <a:endParaRPr lang="en-US"/>
          </a:p>
        </p:txBody>
      </p:sp>
    </p:spTree>
    <p:extLst>
      <p:ext uri="{BB962C8B-B14F-4D97-AF65-F5344CB8AC3E}">
        <p14:creationId xmlns:p14="http://schemas.microsoft.com/office/powerpoint/2010/main" val="32820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73DF6C-0157-4944-8E55-9E3D02C5942A}" type="datetimeFigureOut">
              <a:rPr lang="en-US" smtClean="0"/>
              <a:t>3/2/2023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A93341-A626-4BC1-895F-4841FD3C7179}" type="slidenum">
              <a:rPr lang="en-US" smtClean="0"/>
              <a:t>‹#›</a:t>
            </a:fld>
            <a:endParaRPr lang="en-US"/>
          </a:p>
        </p:txBody>
      </p:sp>
    </p:spTree>
    <p:extLst>
      <p:ext uri="{BB962C8B-B14F-4D97-AF65-F5344CB8AC3E}">
        <p14:creationId xmlns:p14="http://schemas.microsoft.com/office/powerpoint/2010/main" val="2065766346"/>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8001000" cy="2822575"/>
          </a:xfrm>
        </p:spPr>
        <p:txBody>
          <a:bodyPr>
            <a:normAutofit fontScale="90000"/>
          </a:bodyPr>
          <a:lstStyle/>
          <a:p>
            <a:pPr algn="ctr"/>
            <a:r>
              <a:rPr lang="en-US" sz="3600" dirty="0" err="1" smtClean="0">
                <a:solidFill>
                  <a:schemeClr val="tx1"/>
                </a:solidFill>
                <a:latin typeface="Baskerville Old Face" pitchFamily="18" charset="0"/>
              </a:rPr>
              <a:t>Perbub</a:t>
            </a:r>
            <a:r>
              <a:rPr lang="en-US" sz="3600" dirty="0" smtClean="0">
                <a:solidFill>
                  <a:schemeClr val="tx1"/>
                </a:solidFill>
                <a:latin typeface="Baskerville Old Face" pitchFamily="18" charset="0"/>
              </a:rPr>
              <a:t> No 105 </a:t>
            </a:r>
            <a:r>
              <a:rPr lang="en-US" sz="3600" dirty="0" err="1" smtClean="0">
                <a:solidFill>
                  <a:schemeClr val="tx1"/>
                </a:solidFill>
                <a:latin typeface="Baskerville Old Face" pitchFamily="18" charset="0"/>
              </a:rPr>
              <a:t>Tahun</a:t>
            </a:r>
            <a:r>
              <a:rPr lang="en-US" sz="3600" dirty="0" smtClean="0">
                <a:solidFill>
                  <a:schemeClr val="tx1"/>
                </a:solidFill>
                <a:latin typeface="Baskerville Old Face" pitchFamily="18" charset="0"/>
              </a:rPr>
              <a:t> 2020 </a:t>
            </a:r>
            <a:br>
              <a:rPr lang="en-US" sz="3600" dirty="0" smtClean="0">
                <a:solidFill>
                  <a:schemeClr val="tx1"/>
                </a:solidFill>
                <a:latin typeface="Baskerville Old Face" pitchFamily="18" charset="0"/>
              </a:rPr>
            </a:br>
            <a:r>
              <a:rPr lang="en-US" sz="3600" dirty="0" err="1" smtClean="0">
                <a:solidFill>
                  <a:schemeClr val="tx1"/>
                </a:solidFill>
                <a:latin typeface="Baskerville Old Face" pitchFamily="18" charset="0"/>
              </a:rPr>
              <a:t>Tentang</a:t>
            </a:r>
            <a:r>
              <a:rPr lang="en-US" sz="3600" dirty="0" smtClean="0">
                <a:solidFill>
                  <a:schemeClr val="tx1"/>
                </a:solidFill>
                <a:latin typeface="Baskerville Old Face" pitchFamily="18" charset="0"/>
              </a:rPr>
              <a:t> </a:t>
            </a:r>
            <a:br>
              <a:rPr lang="en-US" sz="3600" dirty="0" smtClean="0">
                <a:solidFill>
                  <a:schemeClr val="tx1"/>
                </a:solidFill>
                <a:latin typeface="Baskerville Old Face" pitchFamily="18" charset="0"/>
              </a:rPr>
            </a:br>
            <a:r>
              <a:rPr lang="en-US" sz="3600" dirty="0" smtClean="0">
                <a:solidFill>
                  <a:schemeClr val="tx1"/>
                </a:solidFill>
                <a:latin typeface="Baskerville Old Face" pitchFamily="18" charset="0"/>
              </a:rPr>
              <a:t>Tata Cara </a:t>
            </a:r>
            <a:r>
              <a:rPr lang="en-US" sz="3600" dirty="0" err="1" smtClean="0">
                <a:solidFill>
                  <a:schemeClr val="tx1"/>
                </a:solidFill>
                <a:latin typeface="Baskerville Old Face" pitchFamily="18" charset="0"/>
              </a:rPr>
              <a:t>Pengadaan</a:t>
            </a:r>
            <a:r>
              <a:rPr lang="en-US" sz="3600" dirty="0" smtClean="0">
                <a:solidFill>
                  <a:schemeClr val="tx1"/>
                </a:solidFill>
                <a:latin typeface="Baskerville Old Face" pitchFamily="18" charset="0"/>
              </a:rPr>
              <a:t> </a:t>
            </a:r>
            <a:r>
              <a:rPr lang="en-US" sz="3600" dirty="0" err="1" smtClean="0">
                <a:solidFill>
                  <a:schemeClr val="tx1"/>
                </a:solidFill>
                <a:latin typeface="Baskerville Old Face" pitchFamily="18" charset="0"/>
              </a:rPr>
              <a:t>Barang</a:t>
            </a:r>
            <a:r>
              <a:rPr lang="en-US" sz="3600" dirty="0" smtClean="0">
                <a:solidFill>
                  <a:schemeClr val="tx1"/>
                </a:solidFill>
                <a:latin typeface="Baskerville Old Face" pitchFamily="18" charset="0"/>
              </a:rPr>
              <a:t> </a:t>
            </a:r>
            <a:r>
              <a:rPr lang="en-US" sz="3600" dirty="0" err="1" smtClean="0">
                <a:solidFill>
                  <a:schemeClr val="tx1"/>
                </a:solidFill>
                <a:latin typeface="Baskerville Old Face" pitchFamily="18" charset="0"/>
              </a:rPr>
              <a:t>dan</a:t>
            </a:r>
            <a:r>
              <a:rPr lang="en-US" sz="3600" dirty="0" smtClean="0">
                <a:solidFill>
                  <a:schemeClr val="tx1"/>
                </a:solidFill>
                <a:latin typeface="Baskerville Old Face" pitchFamily="18" charset="0"/>
              </a:rPr>
              <a:t> </a:t>
            </a:r>
            <a:r>
              <a:rPr lang="en-US" sz="3600" dirty="0" err="1" smtClean="0">
                <a:solidFill>
                  <a:schemeClr val="tx1"/>
                </a:solidFill>
                <a:latin typeface="Baskerville Old Face" pitchFamily="18" charset="0"/>
              </a:rPr>
              <a:t>Jasa</a:t>
            </a:r>
            <a:r>
              <a:rPr lang="en-US" sz="3600" dirty="0" smtClean="0">
                <a:solidFill>
                  <a:schemeClr val="tx1"/>
                </a:solidFill>
                <a:latin typeface="Baskerville Old Face" pitchFamily="18" charset="0"/>
              </a:rPr>
              <a:t> </a:t>
            </a:r>
            <a:r>
              <a:rPr lang="en-US" sz="3600" dirty="0" err="1" smtClean="0">
                <a:solidFill>
                  <a:schemeClr val="tx1"/>
                </a:solidFill>
                <a:latin typeface="Baskerville Old Face" pitchFamily="18" charset="0"/>
              </a:rPr>
              <a:t>Kalurahan</a:t>
            </a:r>
            <a:r>
              <a:rPr lang="en-US" sz="3600" dirty="0" smtClean="0">
                <a:solidFill>
                  <a:schemeClr val="tx1"/>
                </a:solidFill>
                <a:latin typeface="Baskerville Old Face" pitchFamily="18" charset="0"/>
              </a:rPr>
              <a:t> </a:t>
            </a:r>
            <a:br>
              <a:rPr lang="en-US" sz="3600" dirty="0" smtClean="0">
                <a:solidFill>
                  <a:schemeClr val="tx1"/>
                </a:solidFill>
                <a:latin typeface="Baskerville Old Face" pitchFamily="18" charset="0"/>
              </a:rPr>
            </a:br>
            <a:r>
              <a:rPr lang="en-US" sz="3600" dirty="0" err="1" smtClean="0">
                <a:solidFill>
                  <a:schemeClr val="tx1"/>
                </a:solidFill>
                <a:latin typeface="Baskerville Old Face" pitchFamily="18" charset="0"/>
              </a:rPr>
              <a:t>Kab.Gunungkidul</a:t>
            </a:r>
            <a:r>
              <a:rPr lang="en-US" sz="3600" dirty="0" smtClean="0">
                <a:solidFill>
                  <a:schemeClr val="tx1"/>
                </a:solidFill>
                <a:latin typeface="Baskerville Old Face" pitchFamily="18" charset="0"/>
              </a:rPr>
              <a:t> TA </a:t>
            </a:r>
            <a:r>
              <a:rPr lang="en-US" sz="3600" dirty="0" smtClean="0">
                <a:solidFill>
                  <a:schemeClr val="tx1"/>
                </a:solidFill>
                <a:latin typeface="Baskerville Old Face" pitchFamily="18" charset="0"/>
              </a:rPr>
              <a:t>202</a:t>
            </a:r>
            <a:r>
              <a:rPr lang="id-ID" sz="3600" dirty="0" smtClean="0">
                <a:solidFill>
                  <a:schemeClr val="tx1"/>
                </a:solidFill>
                <a:latin typeface="Baskerville Old Face" pitchFamily="18" charset="0"/>
              </a:rPr>
              <a:t>3</a:t>
            </a:r>
            <a:endParaRPr lang="en-US" sz="3600" dirty="0">
              <a:solidFill>
                <a:schemeClr val="tx1"/>
              </a:solidFill>
              <a:latin typeface="Baskerville Old Face" pitchFamily="18" charset="0"/>
            </a:endParaRPr>
          </a:p>
        </p:txBody>
      </p:sp>
    </p:spTree>
    <p:extLst>
      <p:ext uri="{BB962C8B-B14F-4D97-AF65-F5344CB8AC3E}">
        <p14:creationId xmlns:p14="http://schemas.microsoft.com/office/powerpoint/2010/main" val="37377851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06562"/>
          </a:xfrm>
        </p:spPr>
        <p:txBody>
          <a:bodyPr>
            <a:normAutofit fontScale="90000"/>
          </a:bodyPr>
          <a:lstStyle/>
          <a:p>
            <a:pPr marL="270510" indent="-270510">
              <a:lnSpc>
                <a:spcPct val="125000"/>
              </a:lnSpc>
              <a:spcBef>
                <a:spcPts val="0"/>
              </a:spcBef>
            </a:pPr>
            <a:r>
              <a:rPr lang="en-US" dirty="0" smtClean="0">
                <a:effectLst/>
                <a:latin typeface="Bookman Old Style"/>
                <a:ea typeface="Times New Roman"/>
              </a:rPr>
              <a:t/>
            </a:r>
            <a:br>
              <a:rPr lang="en-US" dirty="0" smtClean="0">
                <a:effectLst/>
                <a:latin typeface="Bookman Old Style"/>
                <a:ea typeface="Times New Roman"/>
              </a:rPr>
            </a:br>
            <a:r>
              <a:rPr lang="en-US" dirty="0">
                <a:latin typeface="Bookman Old Style"/>
                <a:ea typeface="Times New Roman"/>
              </a:rPr>
              <a:t/>
            </a:r>
            <a:br>
              <a:rPr lang="en-US" dirty="0">
                <a:latin typeface="Bookman Old Style"/>
                <a:ea typeface="Times New Roman"/>
              </a:rPr>
            </a:br>
            <a:r>
              <a:rPr lang="id-ID" sz="3600" dirty="0" smtClean="0">
                <a:effectLst/>
                <a:latin typeface="Bookman Old Style"/>
                <a:ea typeface="Times New Roman"/>
              </a:rPr>
              <a:t>Bagian Keempat </a:t>
            </a:r>
            <a:r>
              <a:rPr lang="en-US" sz="3600" dirty="0" smtClean="0">
                <a:effectLst/>
                <a:latin typeface="Times New Roman"/>
                <a:ea typeface="Times New Roman"/>
              </a:rPr>
              <a:t/>
            </a:r>
            <a:br>
              <a:rPr lang="en-US" sz="3600" dirty="0" smtClean="0">
                <a:effectLst/>
                <a:latin typeface="Times New Roman"/>
                <a:ea typeface="Times New Roman"/>
              </a:rPr>
            </a:br>
            <a:r>
              <a:rPr lang="id-ID" sz="3600" dirty="0" smtClean="0">
                <a:effectLst/>
                <a:latin typeface="Bookman Old Style"/>
                <a:ea typeface="Times New Roman"/>
              </a:rPr>
              <a:t>Tim Pelaksana Kegiatan</a:t>
            </a:r>
            <a:r>
              <a:rPr lang="en-US" sz="3600" dirty="0" smtClean="0">
                <a:effectLst/>
                <a:latin typeface="Bookman Old Style"/>
                <a:ea typeface="Times New Roman"/>
              </a:rPr>
              <a:t/>
            </a:r>
            <a:br>
              <a:rPr lang="en-US" sz="3600" dirty="0" smtClean="0">
                <a:effectLst/>
                <a:latin typeface="Bookman Old Style"/>
                <a:ea typeface="Times New Roman"/>
              </a:rPr>
            </a:br>
            <a:r>
              <a:rPr lang="en-US" sz="3600" dirty="0" err="1" smtClean="0">
                <a:latin typeface="Bookman Old Style"/>
                <a:ea typeface="Times New Roman"/>
              </a:rPr>
              <a:t>Pasal</a:t>
            </a:r>
            <a:r>
              <a:rPr lang="en-US" sz="3600" dirty="0" smtClean="0">
                <a:latin typeface="Bookman Old Style"/>
                <a:ea typeface="Times New Roman"/>
              </a:rPr>
              <a:t> 12</a:t>
            </a:r>
            <a:r>
              <a:rPr lang="en-US" sz="3600" dirty="0" smtClean="0">
                <a:effectLst/>
                <a:latin typeface="Times New Roman"/>
                <a:ea typeface="Times New Roman"/>
              </a:rPr>
              <a:t/>
            </a:r>
            <a:br>
              <a:rPr lang="en-US" sz="3600" dirty="0" smtClean="0">
                <a:effectLst/>
                <a:latin typeface="Times New Roman"/>
                <a:ea typeface="Times New Roman"/>
              </a:rPr>
            </a:br>
            <a:r>
              <a:rPr lang="id-ID" dirty="0" smtClean="0">
                <a:effectLst/>
                <a:latin typeface="Bookman Old Style"/>
                <a:ea typeface="Times New Roman"/>
              </a:rPr>
              <a:t> </a:t>
            </a:r>
            <a:r>
              <a:rPr lang="en-US" dirty="0" smtClean="0">
                <a:effectLst/>
                <a:latin typeface="Times New Roman"/>
                <a:ea typeface="Times New Roman"/>
              </a:rPr>
              <a:t/>
            </a:r>
            <a:br>
              <a:rPr lang="en-US" dirty="0" smtClean="0">
                <a:effectLst/>
                <a:latin typeface="Times New Roman"/>
                <a:ea typeface="Times New Roman"/>
              </a:rPr>
            </a:br>
            <a:endParaRPr lang="en-US" dirty="0"/>
          </a:p>
        </p:txBody>
      </p:sp>
      <p:sp>
        <p:nvSpPr>
          <p:cNvPr id="3" name="Content Placeholder 2"/>
          <p:cNvSpPr>
            <a:spLocks noGrp="1"/>
          </p:cNvSpPr>
          <p:nvPr>
            <p:ph idx="1"/>
          </p:nvPr>
        </p:nvSpPr>
        <p:spPr>
          <a:xfrm>
            <a:off x="457200" y="2209800"/>
            <a:ext cx="8229600" cy="3916363"/>
          </a:xfrm>
        </p:spPr>
        <p:txBody>
          <a:bodyPr/>
          <a:lstStyle/>
          <a:p>
            <a:pPr marL="270510" marR="0" indent="-270510">
              <a:lnSpc>
                <a:spcPct val="125000"/>
              </a:lnSpc>
              <a:spcBef>
                <a:spcPts val="0"/>
              </a:spcBef>
              <a:spcAft>
                <a:spcPts val="0"/>
              </a:spcAft>
            </a:pPr>
            <a:r>
              <a:rPr lang="en-US" sz="2200" dirty="0" smtClean="0">
                <a:latin typeface="Bookman Old Style"/>
                <a:ea typeface="Times New Roman"/>
              </a:rPr>
              <a:t>1) </a:t>
            </a:r>
            <a:r>
              <a:rPr lang="id-ID" sz="2400" dirty="0" smtClean="0">
                <a:effectLst/>
                <a:latin typeface="Bookman Old Style"/>
                <a:ea typeface="Times New Roman"/>
              </a:rPr>
              <a:t>TPK terdiri dari unsur: </a:t>
            </a:r>
            <a:endParaRPr lang="en-US" sz="2400" dirty="0" smtClean="0">
              <a:effectLst/>
              <a:latin typeface="Times New Roman"/>
              <a:ea typeface="Times New Roman"/>
            </a:endParaRPr>
          </a:p>
          <a:p>
            <a:pPr marL="940435" lvl="1" indent="-270510">
              <a:lnSpc>
                <a:spcPct val="125000"/>
              </a:lnSpc>
              <a:spcBef>
                <a:spcPts val="0"/>
              </a:spcBef>
            </a:pPr>
            <a:r>
              <a:rPr lang="id-ID" sz="2400" dirty="0" smtClean="0">
                <a:effectLst/>
                <a:latin typeface="Bookman Old Style"/>
                <a:ea typeface="Times New Roman"/>
              </a:rPr>
              <a:t>a. </a:t>
            </a:r>
            <a:r>
              <a:rPr lang="id-ID" sz="2400" i="1" dirty="0" smtClean="0">
                <a:solidFill>
                  <a:srgbClr val="FF0000"/>
                </a:solidFill>
                <a:effectLst/>
                <a:latin typeface="Bookman Old Style"/>
                <a:ea typeface="Times New Roman"/>
              </a:rPr>
              <a:t>Pamong Kalurahan; </a:t>
            </a:r>
            <a:endParaRPr lang="en-US" sz="2400" i="1" dirty="0" smtClean="0">
              <a:solidFill>
                <a:srgbClr val="FF0000"/>
              </a:solidFill>
              <a:effectLst/>
              <a:latin typeface="Times New Roman"/>
              <a:ea typeface="Times New Roman"/>
            </a:endParaRPr>
          </a:p>
          <a:p>
            <a:pPr marL="940435" lvl="1" indent="-270510">
              <a:lnSpc>
                <a:spcPct val="125000"/>
              </a:lnSpc>
              <a:spcBef>
                <a:spcPts val="0"/>
              </a:spcBef>
            </a:pPr>
            <a:r>
              <a:rPr lang="id-ID" sz="2400" dirty="0" smtClean="0">
                <a:effectLst/>
                <a:latin typeface="Bookman Old Style"/>
                <a:ea typeface="Times New Roman"/>
              </a:rPr>
              <a:t>b. Lembaga Kemasyarakatan Kalurahan; dan </a:t>
            </a:r>
            <a:endParaRPr lang="en-US" sz="2400" dirty="0" smtClean="0">
              <a:effectLst/>
              <a:latin typeface="Times New Roman"/>
              <a:ea typeface="Times New Roman"/>
            </a:endParaRPr>
          </a:p>
          <a:p>
            <a:pPr marL="940435" lvl="1" indent="-270510">
              <a:lnSpc>
                <a:spcPct val="125000"/>
              </a:lnSpc>
              <a:spcBef>
                <a:spcPts val="0"/>
              </a:spcBef>
            </a:pPr>
            <a:r>
              <a:rPr lang="id-ID" sz="2400" dirty="0" smtClean="0">
                <a:effectLst/>
                <a:latin typeface="Bookman Old Style"/>
                <a:ea typeface="Times New Roman"/>
              </a:rPr>
              <a:t>c. Masyarakat. </a:t>
            </a:r>
            <a:endParaRPr lang="en-US" sz="2400" dirty="0" smtClean="0">
              <a:effectLst/>
              <a:latin typeface="Times New Roman"/>
              <a:ea typeface="Times New Roman"/>
            </a:endParaRPr>
          </a:p>
          <a:p>
            <a:endParaRPr lang="en-US" dirty="0"/>
          </a:p>
        </p:txBody>
      </p:sp>
    </p:spTree>
    <p:extLst>
      <p:ext uri="{BB962C8B-B14F-4D97-AF65-F5344CB8AC3E}">
        <p14:creationId xmlns:p14="http://schemas.microsoft.com/office/powerpoint/2010/main" val="16558303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chemeClr val="bg1"/>
          </a:solidFill>
        </p:spPr>
        <p:txBody>
          <a:bodyPr>
            <a:normAutofit fontScale="92500" lnSpcReduction="10000"/>
          </a:bodyPr>
          <a:lstStyle/>
          <a:p>
            <a:pPr marL="457200" marR="0" indent="-457200" algn="just">
              <a:lnSpc>
                <a:spcPct val="125000"/>
              </a:lnSpc>
              <a:spcBef>
                <a:spcPts val="0"/>
              </a:spcBef>
              <a:spcAft>
                <a:spcPts val="0"/>
              </a:spcAft>
              <a:buFont typeface="+mj-lt"/>
              <a:buAutoNum type="arabicParenR" startAt="2"/>
              <a:tabLst>
                <a:tab pos="270510" algn="l"/>
              </a:tabLst>
            </a:pPr>
            <a:r>
              <a:rPr lang="id-ID" sz="2400" dirty="0" smtClean="0">
                <a:effectLst/>
                <a:latin typeface="Bookman Old Style"/>
                <a:ea typeface="Times New Roman"/>
              </a:rPr>
              <a:t>TPK ditetapkan dengan jumlah personil minimal 3 (tiga) orang, dapat ditambah dengan mempertimbangkan kompleksitas Pengadaan sepanjang berjumlah gasal  dan maksimal 11 (sebelas) orang.</a:t>
            </a:r>
            <a:r>
              <a:rPr lang="en-US" sz="2400" dirty="0">
                <a:latin typeface="Bookman Old Style"/>
                <a:ea typeface="Times New Roman"/>
              </a:rPr>
              <a:t> </a:t>
            </a:r>
            <a:endParaRPr lang="en-US" sz="2400" dirty="0" smtClean="0">
              <a:latin typeface="Bookman Old Style"/>
              <a:ea typeface="Times New Roman"/>
            </a:endParaRPr>
          </a:p>
          <a:p>
            <a:pPr marL="457200" marR="0" indent="-457200" algn="just">
              <a:lnSpc>
                <a:spcPct val="125000"/>
              </a:lnSpc>
              <a:spcBef>
                <a:spcPts val="0"/>
              </a:spcBef>
              <a:spcAft>
                <a:spcPts val="0"/>
              </a:spcAft>
              <a:buFont typeface="+mj-lt"/>
              <a:buAutoNum type="arabicParenR" startAt="2"/>
              <a:tabLst>
                <a:tab pos="270510" algn="l"/>
              </a:tabLst>
            </a:pPr>
            <a:r>
              <a:rPr lang="id-ID" sz="2400" dirty="0" smtClean="0">
                <a:effectLst/>
                <a:latin typeface="Bookman Old Style"/>
                <a:ea typeface="Times New Roman"/>
              </a:rPr>
              <a:t>Dikecualikan dari pengaturan ketentuan maksimal 11 (sebelas) orang sebagaimana dimaksud pada ayat (2) untuk kegiatan yang lokasinya lebih dari 10 (sepuluh) Padukuhan.</a:t>
            </a:r>
            <a:endParaRPr lang="en-US" sz="2400" dirty="0" smtClean="0">
              <a:effectLst/>
              <a:latin typeface="Bookman Old Style"/>
              <a:ea typeface="Times New Roman"/>
            </a:endParaRPr>
          </a:p>
          <a:p>
            <a:pPr marL="457200" marR="0" indent="-457200" algn="just">
              <a:lnSpc>
                <a:spcPct val="125000"/>
              </a:lnSpc>
              <a:spcBef>
                <a:spcPts val="0"/>
              </a:spcBef>
              <a:spcAft>
                <a:spcPts val="0"/>
              </a:spcAft>
              <a:buFont typeface="+mj-lt"/>
              <a:buAutoNum type="arabicParenR" startAt="2"/>
              <a:tabLst>
                <a:tab pos="270510" algn="l"/>
              </a:tabLst>
            </a:pPr>
            <a:r>
              <a:rPr lang="en-US" sz="2400" dirty="0">
                <a:latin typeface="Bookman Old Style"/>
                <a:ea typeface="Times New Roman"/>
              </a:rPr>
              <a:t>T</a:t>
            </a:r>
            <a:r>
              <a:rPr lang="en-US" sz="2400" dirty="0" smtClean="0">
                <a:latin typeface="Bookman Old Style"/>
                <a:ea typeface="Times New Roman"/>
              </a:rPr>
              <a:t>PK </a:t>
            </a:r>
            <a:r>
              <a:rPr lang="en-US" sz="2400" dirty="0" err="1" smtClean="0">
                <a:latin typeface="Bookman Old Style"/>
                <a:ea typeface="Times New Roman"/>
              </a:rPr>
              <a:t>Maksimal</a:t>
            </a:r>
            <a:r>
              <a:rPr lang="en-US" sz="2400" dirty="0" smtClean="0">
                <a:latin typeface="Bookman Old Style"/>
                <a:ea typeface="Times New Roman"/>
              </a:rPr>
              <a:t> </a:t>
            </a:r>
            <a:r>
              <a:rPr lang="en-US" sz="2400" dirty="0" err="1" smtClean="0">
                <a:latin typeface="Bookman Old Style"/>
                <a:ea typeface="Times New Roman"/>
              </a:rPr>
              <a:t>sejumlah</a:t>
            </a:r>
            <a:r>
              <a:rPr lang="en-US" sz="2400" dirty="0" smtClean="0">
                <a:latin typeface="Bookman Old Style"/>
                <a:ea typeface="Times New Roman"/>
              </a:rPr>
              <a:t> </a:t>
            </a:r>
            <a:r>
              <a:rPr lang="en-US" sz="2400" dirty="0" err="1" smtClean="0">
                <a:latin typeface="Bookman Old Style"/>
                <a:ea typeface="Times New Roman"/>
              </a:rPr>
              <a:t>Padukuhan</a:t>
            </a:r>
            <a:r>
              <a:rPr lang="en-US" sz="2400" dirty="0" smtClean="0">
                <a:latin typeface="Bookman Old Style"/>
                <a:ea typeface="Times New Roman"/>
              </a:rPr>
              <a:t> </a:t>
            </a:r>
            <a:r>
              <a:rPr lang="en-US" sz="2400" dirty="0" err="1" smtClean="0">
                <a:latin typeface="Bookman Old Style"/>
                <a:ea typeface="Times New Roman"/>
              </a:rPr>
              <a:t>Lokasi</a:t>
            </a:r>
            <a:r>
              <a:rPr lang="en-US" sz="2400" dirty="0" smtClean="0">
                <a:latin typeface="Bookman Old Style"/>
                <a:ea typeface="Times New Roman"/>
              </a:rPr>
              <a:t> </a:t>
            </a:r>
            <a:r>
              <a:rPr lang="en-US" sz="2400" dirty="0" err="1" smtClean="0">
                <a:latin typeface="Bookman Old Style"/>
                <a:ea typeface="Times New Roman"/>
              </a:rPr>
              <a:t>Kegiatan</a:t>
            </a:r>
            <a:r>
              <a:rPr lang="en-US" sz="2400" dirty="0" smtClean="0">
                <a:latin typeface="Bookman Old Style"/>
                <a:ea typeface="Times New Roman"/>
              </a:rPr>
              <a:t> </a:t>
            </a:r>
            <a:r>
              <a:rPr lang="en-US" sz="2400" dirty="0" err="1" smtClean="0">
                <a:latin typeface="Bookman Old Style"/>
                <a:ea typeface="Times New Roman"/>
              </a:rPr>
              <a:t>ditambah</a:t>
            </a:r>
            <a:r>
              <a:rPr lang="en-US" sz="2400" dirty="0" smtClean="0">
                <a:latin typeface="Bookman Old Style"/>
                <a:ea typeface="Times New Roman"/>
              </a:rPr>
              <a:t> 3 orang </a:t>
            </a:r>
            <a:r>
              <a:rPr lang="en-US" sz="2400" dirty="0" err="1" smtClean="0">
                <a:latin typeface="Bookman Old Style"/>
                <a:ea typeface="Times New Roman"/>
              </a:rPr>
              <a:t>dan</a:t>
            </a:r>
            <a:r>
              <a:rPr lang="en-US" sz="2400" dirty="0" smtClean="0">
                <a:latin typeface="Bookman Old Style"/>
                <a:ea typeface="Times New Roman"/>
              </a:rPr>
              <a:t> </a:t>
            </a:r>
            <a:r>
              <a:rPr lang="en-US" sz="2400" dirty="0" err="1" smtClean="0">
                <a:latin typeface="Bookman Old Style"/>
                <a:ea typeface="Times New Roman"/>
              </a:rPr>
              <a:t>Jumlah</a:t>
            </a:r>
            <a:r>
              <a:rPr lang="en-US" sz="2400" dirty="0" smtClean="0">
                <a:latin typeface="Bookman Old Style"/>
                <a:ea typeface="Times New Roman"/>
              </a:rPr>
              <a:t> </a:t>
            </a:r>
            <a:r>
              <a:rPr lang="en-US" sz="2400" dirty="0" err="1" smtClean="0">
                <a:latin typeface="Bookman Old Style"/>
                <a:ea typeface="Times New Roman"/>
              </a:rPr>
              <a:t>gasal</a:t>
            </a:r>
            <a:r>
              <a:rPr lang="id-ID" sz="2400" dirty="0" smtClean="0">
                <a:effectLst/>
                <a:latin typeface="Bookman Old Style"/>
                <a:ea typeface="Times New Roman"/>
              </a:rPr>
              <a:t> </a:t>
            </a:r>
            <a:endParaRPr lang="en-US" sz="2400" dirty="0" smtClean="0">
              <a:effectLst/>
              <a:latin typeface="Times New Roman"/>
              <a:ea typeface="Times New Roman"/>
            </a:endParaRPr>
          </a:p>
          <a:p>
            <a:pPr marL="457200" marR="0" indent="-457200" algn="just">
              <a:lnSpc>
                <a:spcPct val="125000"/>
              </a:lnSpc>
              <a:spcBef>
                <a:spcPts val="0"/>
              </a:spcBef>
              <a:spcAft>
                <a:spcPts val="0"/>
              </a:spcAft>
              <a:buFont typeface="+mj-lt"/>
              <a:buAutoNum type="arabicParenR" startAt="2"/>
              <a:tabLst>
                <a:tab pos="270510" algn="l"/>
              </a:tabLst>
            </a:pPr>
            <a:endParaRPr lang="en-US" sz="2400" dirty="0" smtClean="0">
              <a:effectLst/>
              <a:highlight>
                <a:srgbClr val="FFFF00"/>
              </a:highlight>
              <a:latin typeface="Bookman Old Style"/>
              <a:ea typeface="Times New Roman"/>
            </a:endParaRPr>
          </a:p>
          <a:p>
            <a:pPr marL="457200" marR="0" indent="-457200" algn="just">
              <a:lnSpc>
                <a:spcPct val="125000"/>
              </a:lnSpc>
              <a:spcBef>
                <a:spcPts val="0"/>
              </a:spcBef>
              <a:spcAft>
                <a:spcPts val="0"/>
              </a:spcAft>
              <a:buFont typeface="+mj-lt"/>
              <a:buAutoNum type="arabicParenR" startAt="2"/>
              <a:tabLst>
                <a:tab pos="270510" algn="l"/>
              </a:tabLst>
            </a:pPr>
            <a:endParaRPr lang="en-US" sz="2400" dirty="0">
              <a:highlight>
                <a:srgbClr val="FFFF00"/>
              </a:highlight>
              <a:latin typeface="Bookman Old Style"/>
              <a:ea typeface="Times New Roman"/>
            </a:endParaRPr>
          </a:p>
          <a:p>
            <a:endParaRPr lang="en-US" sz="2400" dirty="0" smtClean="0">
              <a:effectLst/>
              <a:latin typeface="Times New Roman"/>
              <a:ea typeface="Times New Roman"/>
            </a:endParaRPr>
          </a:p>
          <a:p>
            <a:endParaRPr lang="en-US" dirty="0" smtClean="0"/>
          </a:p>
          <a:p>
            <a:endParaRPr lang="en-US" dirty="0"/>
          </a:p>
        </p:txBody>
      </p:sp>
    </p:spTree>
    <p:extLst>
      <p:ext uri="{BB962C8B-B14F-4D97-AF65-F5344CB8AC3E}">
        <p14:creationId xmlns:p14="http://schemas.microsoft.com/office/powerpoint/2010/main" val="40541240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0" marR="0">
              <a:lnSpc>
                <a:spcPct val="125000"/>
              </a:lnSpc>
              <a:spcBef>
                <a:spcPts val="0"/>
              </a:spcBef>
              <a:spcAft>
                <a:spcPts val="0"/>
              </a:spcAft>
            </a:pPr>
            <a:r>
              <a:rPr lang="en-US" sz="3200" dirty="0" smtClean="0">
                <a:latin typeface="Bookman Old Style"/>
                <a:ea typeface="Times New Roman"/>
              </a:rPr>
              <a:t>(5)</a:t>
            </a:r>
            <a:r>
              <a:rPr lang="id-ID" sz="3200" dirty="0" smtClean="0">
                <a:latin typeface="Bookman Old Style"/>
                <a:ea typeface="Times New Roman"/>
              </a:rPr>
              <a:t>Tugas </a:t>
            </a:r>
            <a:r>
              <a:rPr lang="id-ID" sz="3200" dirty="0">
                <a:latin typeface="Bookman Old Style"/>
                <a:ea typeface="Times New Roman"/>
              </a:rPr>
              <a:t>TPK dalam Pengadaan adalah: </a:t>
            </a:r>
            <a:r>
              <a:rPr lang="en-US" sz="3200" dirty="0">
                <a:latin typeface="Times New Roman"/>
                <a:ea typeface="Times New Roman"/>
              </a:rPr>
              <a:t/>
            </a:r>
            <a:br>
              <a:rPr lang="en-US" sz="3200" dirty="0">
                <a:latin typeface="Times New Roman"/>
                <a:ea typeface="Times New Roman"/>
              </a:rPr>
            </a:br>
            <a:endParaRPr lang="en-US" sz="3200" dirty="0"/>
          </a:p>
        </p:txBody>
      </p:sp>
      <p:sp>
        <p:nvSpPr>
          <p:cNvPr id="3" name="Content Placeholder 2"/>
          <p:cNvSpPr>
            <a:spLocks noGrp="1"/>
          </p:cNvSpPr>
          <p:nvPr>
            <p:ph idx="1"/>
          </p:nvPr>
        </p:nvSpPr>
        <p:spPr>
          <a:xfrm>
            <a:off x="457200" y="1219200"/>
            <a:ext cx="8229600" cy="5257800"/>
          </a:xfrm>
        </p:spPr>
        <p:txBody>
          <a:bodyPr>
            <a:normAutofit fontScale="85000" lnSpcReduction="10000"/>
          </a:bodyPr>
          <a:lstStyle/>
          <a:p>
            <a:pPr marL="784860" marR="0" indent="-514350">
              <a:lnSpc>
                <a:spcPct val="125000"/>
              </a:lnSpc>
              <a:spcBef>
                <a:spcPts val="0"/>
              </a:spcBef>
              <a:spcAft>
                <a:spcPts val="0"/>
              </a:spcAft>
              <a:buFont typeface="+mj-lt"/>
              <a:buAutoNum type="alphaLcParenR"/>
              <a:tabLst>
                <a:tab pos="450215" algn="l"/>
              </a:tabLst>
            </a:pPr>
            <a:r>
              <a:rPr lang="id-ID" i="1" dirty="0">
                <a:latin typeface="Bookman Old Style"/>
                <a:ea typeface="Times New Roman"/>
              </a:rPr>
              <a:t>melaksanakan </a:t>
            </a:r>
            <a:r>
              <a:rPr lang="id-ID" i="1" dirty="0" smtClean="0">
                <a:latin typeface="Bookman Old Style"/>
                <a:ea typeface="Times New Roman"/>
              </a:rPr>
              <a:t>Swakelola</a:t>
            </a:r>
            <a:endParaRPr lang="en-US" i="1" dirty="0">
              <a:latin typeface="Times New Roman"/>
              <a:ea typeface="Times New Roman"/>
            </a:endParaRPr>
          </a:p>
          <a:p>
            <a:pPr marL="784860" marR="0" indent="-514350">
              <a:lnSpc>
                <a:spcPct val="125000"/>
              </a:lnSpc>
              <a:spcBef>
                <a:spcPts val="0"/>
              </a:spcBef>
              <a:spcAft>
                <a:spcPts val="0"/>
              </a:spcAft>
              <a:buFont typeface="+mj-lt"/>
              <a:buAutoNum type="alphaLcParenR"/>
              <a:tabLst>
                <a:tab pos="450215" algn="l"/>
              </a:tabLst>
            </a:pPr>
            <a:r>
              <a:rPr lang="id-ID" dirty="0" smtClean="0">
                <a:latin typeface="Bookman Old Style"/>
                <a:ea typeface="Times New Roman"/>
              </a:rPr>
              <a:t>menyusun </a:t>
            </a:r>
            <a:r>
              <a:rPr lang="id-ID" dirty="0">
                <a:latin typeface="Bookman Old Style"/>
                <a:ea typeface="Times New Roman"/>
              </a:rPr>
              <a:t>dokumen Lelang; </a:t>
            </a:r>
            <a:endParaRPr lang="en-US" dirty="0">
              <a:latin typeface="Times New Roman"/>
              <a:ea typeface="Times New Roman"/>
            </a:endParaRPr>
          </a:p>
          <a:p>
            <a:pPr marL="784860" marR="0" indent="-514350">
              <a:lnSpc>
                <a:spcPct val="125000"/>
              </a:lnSpc>
              <a:spcBef>
                <a:spcPts val="0"/>
              </a:spcBef>
              <a:spcAft>
                <a:spcPts val="0"/>
              </a:spcAft>
              <a:buFont typeface="+mj-lt"/>
              <a:buAutoNum type="alphaLcParenR"/>
              <a:tabLst>
                <a:tab pos="450215" algn="l"/>
              </a:tabLst>
            </a:pPr>
            <a:r>
              <a:rPr lang="id-ID" dirty="0" smtClean="0">
                <a:latin typeface="Bookman Old Style"/>
                <a:ea typeface="Times New Roman"/>
              </a:rPr>
              <a:t>mengumumkan </a:t>
            </a:r>
            <a:r>
              <a:rPr lang="id-ID" dirty="0">
                <a:latin typeface="Bookman Old Style"/>
                <a:ea typeface="Times New Roman"/>
              </a:rPr>
              <a:t>dan melaksanakan Lelang untuk Pengadaan melalui Penyedia; </a:t>
            </a:r>
            <a:endParaRPr lang="en-US" dirty="0">
              <a:latin typeface="Times New Roman"/>
              <a:ea typeface="Times New Roman"/>
            </a:endParaRPr>
          </a:p>
          <a:p>
            <a:pPr marL="784860" marR="0" indent="-514350">
              <a:lnSpc>
                <a:spcPct val="125000"/>
              </a:lnSpc>
              <a:spcBef>
                <a:spcPts val="0"/>
              </a:spcBef>
              <a:spcAft>
                <a:spcPts val="0"/>
              </a:spcAft>
              <a:buFont typeface="+mj-lt"/>
              <a:buAutoNum type="alphaLcParenR"/>
              <a:tabLst>
                <a:tab pos="450215" algn="l"/>
              </a:tabLst>
            </a:pPr>
            <a:r>
              <a:rPr lang="id-ID" dirty="0" smtClean="0">
                <a:latin typeface="Bookman Old Style"/>
                <a:ea typeface="Times New Roman"/>
              </a:rPr>
              <a:t>memilih </a:t>
            </a:r>
            <a:r>
              <a:rPr lang="id-ID" dirty="0">
                <a:latin typeface="Bookman Old Style"/>
                <a:ea typeface="Times New Roman"/>
              </a:rPr>
              <a:t>dan menetapkan Penyedia;  </a:t>
            </a:r>
            <a:endParaRPr lang="en-US" dirty="0">
              <a:latin typeface="Times New Roman"/>
              <a:ea typeface="Times New Roman"/>
            </a:endParaRPr>
          </a:p>
          <a:p>
            <a:pPr marL="784860" marR="0" indent="-514350">
              <a:lnSpc>
                <a:spcPct val="125000"/>
              </a:lnSpc>
              <a:spcBef>
                <a:spcPts val="0"/>
              </a:spcBef>
              <a:spcAft>
                <a:spcPts val="0"/>
              </a:spcAft>
              <a:buFont typeface="+mj-lt"/>
              <a:buAutoNum type="alphaLcParenR"/>
              <a:tabLst>
                <a:tab pos="450215" algn="l"/>
              </a:tabLst>
            </a:pPr>
            <a:r>
              <a:rPr lang="id-ID" i="1" dirty="0" smtClean="0">
                <a:latin typeface="Bookman Old Style"/>
                <a:ea typeface="Times New Roman"/>
              </a:rPr>
              <a:t>memeriksa </a:t>
            </a:r>
            <a:r>
              <a:rPr lang="id-ID" i="1" dirty="0">
                <a:latin typeface="Bookman Old Style"/>
                <a:ea typeface="Times New Roman"/>
              </a:rPr>
              <a:t>dan melaporkan hasil Pengadaan kepada Pelaksana Teknis/Kaur; dan </a:t>
            </a:r>
            <a:endParaRPr lang="en-US" i="1" dirty="0">
              <a:latin typeface="Times New Roman"/>
              <a:ea typeface="Times New Roman"/>
            </a:endParaRPr>
          </a:p>
          <a:p>
            <a:pPr marL="784860" marR="0" indent="-514350">
              <a:lnSpc>
                <a:spcPct val="125000"/>
              </a:lnSpc>
              <a:spcBef>
                <a:spcPts val="0"/>
              </a:spcBef>
              <a:spcAft>
                <a:spcPts val="0"/>
              </a:spcAft>
              <a:buFont typeface="+mj-lt"/>
              <a:buAutoNum type="alphaLcParenR"/>
              <a:tabLst>
                <a:tab pos="450215" algn="l"/>
              </a:tabLst>
            </a:pPr>
            <a:r>
              <a:rPr lang="id-ID" dirty="0" smtClean="0">
                <a:latin typeface="Bookman Old Style"/>
                <a:ea typeface="Times New Roman"/>
              </a:rPr>
              <a:t>mengumumkan </a:t>
            </a:r>
            <a:r>
              <a:rPr lang="id-ID" dirty="0">
                <a:latin typeface="Bookman Old Style"/>
                <a:ea typeface="Times New Roman"/>
              </a:rPr>
              <a:t>hasil kegiatan dari Pengadaan.</a:t>
            </a:r>
            <a:endParaRPr lang="en-US" dirty="0">
              <a:latin typeface="Times New Roman"/>
              <a:ea typeface="Times New Roman"/>
            </a:endParaRPr>
          </a:p>
          <a:p>
            <a:endParaRPr lang="en-US" dirty="0"/>
          </a:p>
        </p:txBody>
      </p:sp>
    </p:spTree>
    <p:extLst>
      <p:ext uri="{BB962C8B-B14F-4D97-AF65-F5344CB8AC3E}">
        <p14:creationId xmlns:p14="http://schemas.microsoft.com/office/powerpoint/2010/main" val="18403645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marL="514350" marR="0" indent="-514350" algn="just">
              <a:lnSpc>
                <a:spcPct val="125000"/>
              </a:lnSpc>
              <a:spcBef>
                <a:spcPts val="0"/>
              </a:spcBef>
              <a:spcAft>
                <a:spcPts val="0"/>
              </a:spcAft>
              <a:buFont typeface="+mj-lt"/>
              <a:buAutoNum type="arabicParenR" startAt="6"/>
              <a:tabLst>
                <a:tab pos="275590" algn="l"/>
              </a:tabLst>
            </a:pPr>
            <a:r>
              <a:rPr lang="id-ID" dirty="0" smtClean="0">
                <a:latin typeface="Bookman Old Style"/>
                <a:ea typeface="Times New Roman"/>
              </a:rPr>
              <a:t>Khusus </a:t>
            </a:r>
            <a:r>
              <a:rPr lang="id-ID" dirty="0">
                <a:latin typeface="Bookman Old Style"/>
                <a:ea typeface="Times New Roman"/>
              </a:rPr>
              <a:t>untuk pekerjaan konstruksi yang dilaksanakan secara Swakelola ditunjuk penanggung jawab teknis pekerjaan dari anggota TPK yang mampu dan memahami teknis kegiatan/pekerjaan konstruksi. </a:t>
            </a:r>
            <a:endParaRPr lang="en-US" dirty="0">
              <a:latin typeface="Times New Roman"/>
              <a:ea typeface="Times New Roman"/>
            </a:endParaRPr>
          </a:p>
          <a:p>
            <a:pPr marL="514350" marR="0" indent="-514350" algn="just">
              <a:lnSpc>
                <a:spcPct val="125000"/>
              </a:lnSpc>
              <a:spcBef>
                <a:spcPts val="0"/>
              </a:spcBef>
              <a:spcAft>
                <a:spcPts val="0"/>
              </a:spcAft>
              <a:buFont typeface="+mj-lt"/>
              <a:buAutoNum type="arabicParenR" startAt="6"/>
              <a:tabLst>
                <a:tab pos="275590" algn="l"/>
              </a:tabLst>
            </a:pPr>
            <a:r>
              <a:rPr lang="id-ID" i="1" dirty="0" smtClean="0">
                <a:solidFill>
                  <a:srgbClr val="FF0000"/>
                </a:solidFill>
                <a:latin typeface="Bookman Old Style"/>
                <a:ea typeface="Times New Roman"/>
              </a:rPr>
              <a:t>Pelaksana </a:t>
            </a:r>
            <a:r>
              <a:rPr lang="id-ID" i="1" dirty="0">
                <a:solidFill>
                  <a:srgbClr val="FF0000"/>
                </a:solidFill>
                <a:latin typeface="Bookman Old Style"/>
                <a:ea typeface="Times New Roman"/>
              </a:rPr>
              <a:t>Teknis/Kaur selaku pelaksana kegiatan anggaran tidak dapat menjadi anggota TPK pada kegiatan yang menjadi bidang tugasnya.</a:t>
            </a:r>
            <a:endParaRPr lang="en-US" i="1" dirty="0">
              <a:solidFill>
                <a:srgbClr val="FF0000"/>
              </a:solidFill>
              <a:latin typeface="Times New Roman"/>
              <a:ea typeface="Times New Roman"/>
            </a:endParaRPr>
          </a:p>
          <a:p>
            <a:pPr marL="514350" marR="0" indent="-514350" algn="just">
              <a:lnSpc>
                <a:spcPct val="125000"/>
              </a:lnSpc>
              <a:spcBef>
                <a:spcPts val="0"/>
              </a:spcBef>
              <a:spcAft>
                <a:spcPts val="0"/>
              </a:spcAft>
              <a:buFont typeface="+mj-lt"/>
              <a:buAutoNum type="arabicParenR" startAt="6"/>
              <a:tabLst>
                <a:tab pos="275590" algn="l"/>
              </a:tabLst>
            </a:pPr>
            <a:r>
              <a:rPr lang="id-ID" dirty="0" smtClean="0">
                <a:latin typeface="Bookman Old Style"/>
                <a:ea typeface="Times New Roman"/>
              </a:rPr>
              <a:t>TPK </a:t>
            </a:r>
            <a:r>
              <a:rPr lang="id-ID" dirty="0">
                <a:latin typeface="Bookman Old Style"/>
                <a:ea typeface="Times New Roman"/>
              </a:rPr>
              <a:t>dapat diberikan honor sesuai dengan kemampuan keuangan desa dan berpedoman pada Standar Harga Barang dan Jasa yang ditetapkan oleh Bupati. </a:t>
            </a:r>
            <a:endParaRPr lang="en-US" dirty="0">
              <a:latin typeface="Times New Roman"/>
              <a:ea typeface="Times New Roman"/>
            </a:endParaRPr>
          </a:p>
          <a:p>
            <a:endParaRPr lang="en-US" dirty="0"/>
          </a:p>
        </p:txBody>
      </p:sp>
    </p:spTree>
    <p:extLst>
      <p:ext uri="{BB962C8B-B14F-4D97-AF65-F5344CB8AC3E}">
        <p14:creationId xmlns:p14="http://schemas.microsoft.com/office/powerpoint/2010/main" val="21826574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noAutofit/>
          </a:bodyPr>
          <a:lstStyle/>
          <a:p>
            <a:pPr marL="226695" indent="-226695">
              <a:spcBef>
                <a:spcPts val="0"/>
              </a:spcBef>
            </a:pPr>
            <a:r>
              <a:rPr lang="en-US" sz="3200" dirty="0" smtClean="0">
                <a:latin typeface="Bookman Old Style"/>
                <a:ea typeface="Times New Roman"/>
              </a:rPr>
              <a:t/>
            </a:r>
            <a:br>
              <a:rPr lang="en-US" sz="3200" dirty="0" smtClean="0">
                <a:latin typeface="Bookman Old Style"/>
                <a:ea typeface="Times New Roman"/>
              </a:rPr>
            </a:br>
            <a:r>
              <a:rPr lang="en-US" sz="3200" dirty="0">
                <a:latin typeface="Bookman Old Style"/>
                <a:ea typeface="Times New Roman"/>
              </a:rPr>
              <a:t/>
            </a:r>
            <a:br>
              <a:rPr lang="en-US" sz="3200" dirty="0">
                <a:latin typeface="Bookman Old Style"/>
                <a:ea typeface="Times New Roman"/>
              </a:rPr>
            </a:br>
            <a:r>
              <a:rPr lang="en-US" sz="2800" dirty="0" err="1" smtClean="0">
                <a:latin typeface="Bookman Old Style"/>
                <a:ea typeface="Times New Roman"/>
              </a:rPr>
              <a:t>Bagian</a:t>
            </a:r>
            <a:r>
              <a:rPr lang="en-US" sz="2800" dirty="0" smtClean="0">
                <a:latin typeface="Bookman Old Style"/>
                <a:ea typeface="Times New Roman"/>
              </a:rPr>
              <a:t> </a:t>
            </a:r>
            <a:r>
              <a:rPr lang="en-US" sz="2800" dirty="0" err="1" smtClean="0">
                <a:latin typeface="Bookman Old Style"/>
                <a:ea typeface="Times New Roman"/>
              </a:rPr>
              <a:t>Keenam</a:t>
            </a:r>
            <a:r>
              <a:rPr lang="en-US" sz="2800" dirty="0" smtClean="0">
                <a:latin typeface="Bookman Old Style"/>
                <a:ea typeface="Times New Roman"/>
              </a:rPr>
              <a:t> </a:t>
            </a:r>
            <a:r>
              <a:rPr lang="en-US" sz="2800" dirty="0" smtClean="0">
                <a:latin typeface="Times New Roman"/>
                <a:ea typeface="Times New Roman"/>
              </a:rPr>
              <a:t/>
            </a:r>
            <a:br>
              <a:rPr lang="en-US" sz="2800" dirty="0" smtClean="0">
                <a:latin typeface="Times New Roman"/>
                <a:ea typeface="Times New Roman"/>
              </a:rPr>
            </a:br>
            <a:r>
              <a:rPr lang="en-US" sz="2800" dirty="0" err="1" smtClean="0">
                <a:latin typeface="Bookman Old Style"/>
                <a:ea typeface="Times New Roman"/>
              </a:rPr>
              <a:t>Penyedia</a:t>
            </a:r>
            <a:r>
              <a:rPr lang="en-US" sz="2800" dirty="0" smtClean="0">
                <a:latin typeface="Bookman Old Style"/>
                <a:ea typeface="Times New Roman"/>
              </a:rPr>
              <a:t> </a:t>
            </a:r>
            <a:br>
              <a:rPr lang="en-US" sz="2800" dirty="0" smtClean="0">
                <a:latin typeface="Bookman Old Style"/>
                <a:ea typeface="Times New Roman"/>
              </a:rPr>
            </a:br>
            <a:r>
              <a:rPr lang="en-US" sz="2800" dirty="0" err="1" smtClean="0">
                <a:latin typeface="Bookman Old Style"/>
                <a:ea typeface="Times New Roman"/>
              </a:rPr>
              <a:t>Pasal</a:t>
            </a:r>
            <a:r>
              <a:rPr lang="en-US" sz="2800" dirty="0" smtClean="0">
                <a:latin typeface="Bookman Old Style"/>
                <a:ea typeface="Times New Roman"/>
              </a:rPr>
              <a:t> 14</a:t>
            </a:r>
            <a:br>
              <a:rPr lang="en-US" sz="2800" dirty="0" smtClean="0">
                <a:latin typeface="Bookman Old Style"/>
                <a:ea typeface="Times New Roman"/>
              </a:rPr>
            </a:br>
            <a:r>
              <a:rPr lang="en-US" sz="3600" dirty="0" smtClean="0">
                <a:latin typeface="Times New Roman"/>
                <a:ea typeface="Times New Roman"/>
              </a:rPr>
              <a:t/>
            </a:r>
            <a:br>
              <a:rPr lang="en-US" sz="3600" dirty="0" smtClean="0">
                <a:latin typeface="Times New Roman"/>
                <a:ea typeface="Times New Roman"/>
              </a:rPr>
            </a:br>
            <a:endParaRPr lang="en-US" sz="3600" dirty="0"/>
          </a:p>
        </p:txBody>
      </p:sp>
      <p:sp>
        <p:nvSpPr>
          <p:cNvPr id="3" name="Content Placeholder 2"/>
          <p:cNvSpPr>
            <a:spLocks noGrp="1"/>
          </p:cNvSpPr>
          <p:nvPr>
            <p:ph idx="1"/>
          </p:nvPr>
        </p:nvSpPr>
        <p:spPr>
          <a:xfrm>
            <a:off x="457200" y="1447800"/>
            <a:ext cx="8229600" cy="5029200"/>
          </a:xfrm>
          <a:solidFill>
            <a:schemeClr val="bg1"/>
          </a:solidFill>
        </p:spPr>
        <p:txBody>
          <a:bodyPr>
            <a:normAutofit fontScale="70000" lnSpcReduction="20000"/>
          </a:bodyPr>
          <a:lstStyle/>
          <a:p>
            <a:pPr marL="457200" lvl="1" indent="0" algn="just">
              <a:lnSpc>
                <a:spcPct val="115000"/>
              </a:lnSpc>
              <a:spcBef>
                <a:spcPts val="0"/>
              </a:spcBef>
              <a:buNone/>
            </a:pPr>
            <a:endParaRPr lang="en-US" dirty="0" smtClean="0">
              <a:latin typeface="Bookman Old Style"/>
              <a:ea typeface="Times New Roman"/>
              <a:cs typeface="Times New Roman"/>
            </a:endParaRPr>
          </a:p>
          <a:p>
            <a:pPr marL="457200" lvl="1" indent="0" algn="just">
              <a:lnSpc>
                <a:spcPct val="115000"/>
              </a:lnSpc>
              <a:spcBef>
                <a:spcPts val="0"/>
              </a:spcBef>
              <a:buNone/>
            </a:pPr>
            <a:r>
              <a:rPr lang="en-US" dirty="0" err="1" smtClean="0">
                <a:latin typeface="Bookman Old Style"/>
                <a:ea typeface="Times New Roman"/>
                <a:cs typeface="Times New Roman"/>
              </a:rPr>
              <a:t>Syarat</a:t>
            </a:r>
            <a:r>
              <a:rPr lang="en-US" dirty="0" smtClean="0">
                <a:latin typeface="Bookman Old Style"/>
                <a:ea typeface="Times New Roman"/>
                <a:cs typeface="Times New Roman"/>
              </a:rPr>
              <a:t> </a:t>
            </a:r>
            <a:r>
              <a:rPr lang="en-US" dirty="0" err="1" smtClean="0">
                <a:latin typeface="Bookman Old Style"/>
                <a:ea typeface="Times New Roman"/>
                <a:cs typeface="Times New Roman"/>
              </a:rPr>
              <a:t>Penyedia</a:t>
            </a:r>
            <a:r>
              <a:rPr lang="en-US" dirty="0" smtClean="0">
                <a:latin typeface="Bookman Old Style"/>
                <a:ea typeface="Times New Roman"/>
                <a:cs typeface="Times New Roman"/>
              </a:rPr>
              <a:t> :</a:t>
            </a:r>
          </a:p>
          <a:p>
            <a:pPr lvl="1" algn="just">
              <a:lnSpc>
                <a:spcPct val="115000"/>
              </a:lnSpc>
              <a:spcBef>
                <a:spcPts val="0"/>
              </a:spcBef>
              <a:buFont typeface="+mj-lt"/>
              <a:buAutoNum type="alphaLcPeriod"/>
            </a:pPr>
            <a:r>
              <a:rPr lang="en-US" dirty="0" err="1" smtClean="0">
                <a:latin typeface="Bookman Old Style"/>
                <a:ea typeface="Times New Roman"/>
                <a:cs typeface="Times New Roman"/>
              </a:rPr>
              <a:t>memiliki</a:t>
            </a:r>
            <a:r>
              <a:rPr lang="en-US" dirty="0" smtClean="0">
                <a:latin typeface="Bookman Old Style"/>
                <a:ea typeface="Times New Roman"/>
                <a:cs typeface="Times New Roman"/>
              </a:rPr>
              <a:t> </a:t>
            </a:r>
            <a:r>
              <a:rPr lang="en-US" dirty="0" err="1">
                <a:latin typeface="Bookman Old Style"/>
                <a:ea typeface="Times New Roman"/>
                <a:cs typeface="Times New Roman"/>
              </a:rPr>
              <a:t>tempat</a:t>
            </a:r>
            <a:r>
              <a:rPr lang="en-US" dirty="0">
                <a:latin typeface="Bookman Old Style"/>
                <a:ea typeface="Times New Roman"/>
                <a:cs typeface="Times New Roman"/>
              </a:rPr>
              <a:t>/lo</a:t>
            </a:r>
            <a:r>
              <a:rPr lang="id-ID" dirty="0">
                <a:latin typeface="Bookman Old Style"/>
                <a:ea typeface="Times New Roman"/>
                <a:cs typeface="Times New Roman"/>
              </a:rPr>
              <a:t>kasi</a:t>
            </a:r>
            <a:r>
              <a:rPr lang="en-US" dirty="0">
                <a:latin typeface="Bookman Old Style"/>
                <a:ea typeface="Times New Roman"/>
                <a:cs typeface="Times New Roman"/>
              </a:rPr>
              <a:t> </a:t>
            </a:r>
            <a:r>
              <a:rPr lang="en-US" dirty="0" err="1">
                <a:latin typeface="Bookman Old Style"/>
                <a:ea typeface="Times New Roman"/>
                <a:cs typeface="Times New Roman"/>
              </a:rPr>
              <a:t>usaha</a:t>
            </a:r>
            <a:r>
              <a:rPr lang="en-US" dirty="0">
                <a:latin typeface="Bookman Old Style"/>
                <a:ea typeface="Times New Roman"/>
                <a:cs typeface="Times New Roman"/>
              </a:rPr>
              <a:t>, </a:t>
            </a:r>
            <a:r>
              <a:rPr lang="en-US" dirty="0" err="1">
                <a:latin typeface="Bookman Old Style"/>
                <a:ea typeface="Times New Roman"/>
                <a:cs typeface="Times New Roman"/>
              </a:rPr>
              <a:t>kecuali</a:t>
            </a:r>
            <a:r>
              <a:rPr lang="en-US" dirty="0">
                <a:latin typeface="Bookman Old Style"/>
                <a:ea typeface="Times New Roman"/>
                <a:cs typeface="Times New Roman"/>
              </a:rPr>
              <a:t> </a:t>
            </a:r>
            <a:r>
              <a:rPr lang="en-US" dirty="0" err="1">
                <a:latin typeface="Bookman Old Style"/>
                <a:ea typeface="Times New Roman"/>
                <a:cs typeface="Times New Roman"/>
              </a:rPr>
              <a:t>untuk</a:t>
            </a:r>
            <a:r>
              <a:rPr lang="en-US" dirty="0">
                <a:latin typeface="Bookman Old Style"/>
                <a:ea typeface="Times New Roman"/>
                <a:cs typeface="Times New Roman"/>
              </a:rPr>
              <a:t> </a:t>
            </a:r>
            <a:r>
              <a:rPr lang="en-US" dirty="0" err="1">
                <a:latin typeface="Bookman Old Style"/>
                <a:ea typeface="Times New Roman"/>
                <a:cs typeface="Times New Roman"/>
              </a:rPr>
              <a:t>tukang</a:t>
            </a:r>
            <a:r>
              <a:rPr lang="en-US" dirty="0">
                <a:latin typeface="Bookman Old Style"/>
                <a:ea typeface="Times New Roman"/>
                <a:cs typeface="Times New Roman"/>
              </a:rPr>
              <a:t> </a:t>
            </a:r>
            <a:r>
              <a:rPr lang="en-US" dirty="0" err="1">
                <a:latin typeface="Bookman Old Style"/>
                <a:ea typeface="Times New Roman"/>
                <a:cs typeface="Times New Roman"/>
              </a:rPr>
              <a:t>batu</a:t>
            </a:r>
            <a:r>
              <a:rPr lang="en-US" dirty="0">
                <a:latin typeface="Bookman Old Style"/>
                <a:ea typeface="Times New Roman"/>
                <a:cs typeface="Times New Roman"/>
              </a:rPr>
              <a:t>, </a:t>
            </a:r>
            <a:r>
              <a:rPr lang="en-US" dirty="0" err="1">
                <a:latin typeface="Bookman Old Style"/>
                <a:ea typeface="Times New Roman"/>
                <a:cs typeface="Times New Roman"/>
              </a:rPr>
              <a:t>tukang</a:t>
            </a:r>
            <a:r>
              <a:rPr lang="en-US" dirty="0">
                <a:latin typeface="Bookman Old Style"/>
                <a:ea typeface="Times New Roman"/>
                <a:cs typeface="Times New Roman"/>
              </a:rPr>
              <a:t> </a:t>
            </a:r>
            <a:r>
              <a:rPr lang="en-US" dirty="0" err="1">
                <a:latin typeface="Bookman Old Style"/>
                <a:ea typeface="Times New Roman"/>
                <a:cs typeface="Times New Roman"/>
              </a:rPr>
              <a:t>kayu</a:t>
            </a:r>
            <a:r>
              <a:rPr lang="en-US" dirty="0">
                <a:latin typeface="Bookman Old Style"/>
                <a:ea typeface="Times New Roman"/>
                <a:cs typeface="Times New Roman"/>
              </a:rPr>
              <a:t>, </a:t>
            </a:r>
            <a:r>
              <a:rPr lang="en-US" dirty="0" err="1">
                <a:latin typeface="Bookman Old Style"/>
                <a:ea typeface="Times New Roman"/>
                <a:cs typeface="Times New Roman"/>
              </a:rPr>
              <a:t>dan</a:t>
            </a:r>
            <a:r>
              <a:rPr lang="en-US" dirty="0">
                <a:latin typeface="Bookman Old Style"/>
                <a:ea typeface="Times New Roman"/>
                <a:cs typeface="Times New Roman"/>
              </a:rPr>
              <a:t> </a:t>
            </a:r>
            <a:r>
              <a:rPr lang="en-US" dirty="0" err="1">
                <a:latin typeface="Bookman Old Style"/>
                <a:ea typeface="Times New Roman"/>
                <a:cs typeface="Times New Roman"/>
              </a:rPr>
              <a:t>sejenisnya</a:t>
            </a:r>
            <a:r>
              <a:rPr lang="en-US" dirty="0">
                <a:latin typeface="Bookman Old Style"/>
                <a:ea typeface="Times New Roman"/>
                <a:cs typeface="Times New Roman"/>
              </a:rPr>
              <a:t>;</a:t>
            </a:r>
            <a:endParaRPr lang="en-US" sz="2400" dirty="0">
              <a:ea typeface="Times New Roman"/>
              <a:cs typeface="Times New Roman"/>
            </a:endParaRPr>
          </a:p>
          <a:p>
            <a:pPr lvl="1" algn="just">
              <a:lnSpc>
                <a:spcPct val="115000"/>
              </a:lnSpc>
              <a:spcBef>
                <a:spcPts val="0"/>
              </a:spcBef>
              <a:buFont typeface="+mj-lt"/>
              <a:buAutoNum type="alphaLcPeriod"/>
            </a:pPr>
            <a:r>
              <a:rPr lang="en-US" dirty="0" err="1">
                <a:latin typeface="Bookman Old Style"/>
                <a:ea typeface="Times New Roman"/>
                <a:cs typeface="Times New Roman"/>
              </a:rPr>
              <a:t>memiliki</a:t>
            </a:r>
            <a:r>
              <a:rPr lang="en-US" dirty="0">
                <a:latin typeface="Bookman Old Style"/>
                <a:ea typeface="Times New Roman"/>
                <a:cs typeface="Times New Roman"/>
              </a:rPr>
              <a:t> </a:t>
            </a:r>
            <a:r>
              <a:rPr lang="en-US" dirty="0" err="1">
                <a:latin typeface="Bookman Old Style"/>
                <a:ea typeface="Times New Roman"/>
                <a:cs typeface="Times New Roman"/>
              </a:rPr>
              <a:t>sumber</a:t>
            </a:r>
            <a:r>
              <a:rPr lang="en-US" dirty="0">
                <a:latin typeface="Bookman Old Style"/>
                <a:ea typeface="Times New Roman"/>
                <a:cs typeface="Times New Roman"/>
              </a:rPr>
              <a:t> </a:t>
            </a:r>
            <a:r>
              <a:rPr lang="en-US" dirty="0" err="1">
                <a:latin typeface="Bookman Old Style"/>
                <a:ea typeface="Times New Roman"/>
                <a:cs typeface="Times New Roman"/>
              </a:rPr>
              <a:t>daya</a:t>
            </a:r>
            <a:r>
              <a:rPr lang="en-US" dirty="0">
                <a:latin typeface="Bookman Old Style"/>
                <a:ea typeface="Times New Roman"/>
                <a:cs typeface="Times New Roman"/>
              </a:rPr>
              <a:t> </a:t>
            </a:r>
            <a:r>
              <a:rPr lang="en-US" dirty="0" err="1">
                <a:latin typeface="Bookman Old Style"/>
                <a:ea typeface="Times New Roman"/>
                <a:cs typeface="Times New Roman"/>
              </a:rPr>
              <a:t>manusia</a:t>
            </a:r>
            <a:r>
              <a:rPr lang="en-US" dirty="0">
                <a:latin typeface="Bookman Old Style"/>
                <a:ea typeface="Times New Roman"/>
                <a:cs typeface="Times New Roman"/>
              </a:rPr>
              <a:t>, modal, </a:t>
            </a:r>
            <a:r>
              <a:rPr lang="en-US" dirty="0" err="1">
                <a:latin typeface="Bookman Old Style"/>
                <a:ea typeface="Times New Roman"/>
                <a:cs typeface="Times New Roman"/>
              </a:rPr>
              <a:t>peralatan</a:t>
            </a:r>
            <a:r>
              <a:rPr lang="en-US" dirty="0">
                <a:latin typeface="Bookman Old Style"/>
                <a:ea typeface="Times New Roman"/>
                <a:cs typeface="Times New Roman"/>
              </a:rPr>
              <a:t> </a:t>
            </a:r>
            <a:r>
              <a:rPr lang="en-US" dirty="0" err="1">
                <a:latin typeface="Bookman Old Style"/>
                <a:ea typeface="Times New Roman"/>
                <a:cs typeface="Times New Roman"/>
              </a:rPr>
              <a:t>dan</a:t>
            </a:r>
            <a:r>
              <a:rPr lang="en-US" dirty="0">
                <a:latin typeface="Bookman Old Style"/>
                <a:ea typeface="Times New Roman"/>
                <a:cs typeface="Times New Roman"/>
              </a:rPr>
              <a:t> </a:t>
            </a:r>
            <a:r>
              <a:rPr lang="en-US" dirty="0" err="1">
                <a:latin typeface="Bookman Old Style"/>
                <a:ea typeface="Times New Roman"/>
                <a:cs typeface="Times New Roman"/>
              </a:rPr>
              <a:t>fasilitas</a:t>
            </a:r>
            <a:r>
              <a:rPr lang="en-US" dirty="0">
                <a:latin typeface="Bookman Old Style"/>
                <a:ea typeface="Times New Roman"/>
                <a:cs typeface="Times New Roman"/>
              </a:rPr>
              <a:t> lain yang </a:t>
            </a:r>
            <a:r>
              <a:rPr lang="en-US" dirty="0" err="1">
                <a:latin typeface="Bookman Old Style"/>
                <a:ea typeface="Times New Roman"/>
                <a:cs typeface="Times New Roman"/>
              </a:rPr>
              <a:t>diperlukan</a:t>
            </a:r>
            <a:r>
              <a:rPr lang="en-US" dirty="0">
                <a:latin typeface="Bookman Old Style"/>
                <a:ea typeface="Times New Roman"/>
                <a:cs typeface="Times New Roman"/>
              </a:rPr>
              <a:t> </a:t>
            </a:r>
            <a:r>
              <a:rPr lang="en-US" dirty="0" err="1">
                <a:latin typeface="Bookman Old Style"/>
                <a:ea typeface="Times New Roman"/>
                <a:cs typeface="Times New Roman"/>
              </a:rPr>
              <a:t>dalam</a:t>
            </a:r>
            <a:r>
              <a:rPr lang="en-US" dirty="0">
                <a:latin typeface="Bookman Old Style"/>
                <a:ea typeface="Times New Roman"/>
                <a:cs typeface="Times New Roman"/>
              </a:rPr>
              <a:t> </a:t>
            </a:r>
            <a:r>
              <a:rPr lang="en-US" dirty="0" err="1">
                <a:latin typeface="Bookman Old Style"/>
                <a:ea typeface="Times New Roman"/>
                <a:cs typeface="Times New Roman"/>
              </a:rPr>
              <a:t>Pengadaan</a:t>
            </a:r>
            <a:r>
              <a:rPr lang="en-US" dirty="0">
                <a:latin typeface="Bookman Old Style"/>
                <a:ea typeface="Times New Roman"/>
                <a:cs typeface="Times New Roman"/>
              </a:rPr>
              <a:t>; </a:t>
            </a:r>
            <a:endParaRPr lang="en-US" sz="2400" dirty="0">
              <a:ea typeface="Times New Roman"/>
              <a:cs typeface="Times New Roman"/>
            </a:endParaRPr>
          </a:p>
          <a:p>
            <a:pPr lvl="1" algn="just">
              <a:lnSpc>
                <a:spcPct val="115000"/>
              </a:lnSpc>
              <a:spcBef>
                <a:spcPts val="0"/>
              </a:spcBef>
              <a:buFont typeface="+mj-lt"/>
              <a:buAutoNum type="alphaLcPeriod"/>
            </a:pPr>
            <a:r>
              <a:rPr lang="en-US" dirty="0" err="1">
                <a:latin typeface="Bookman Old Style"/>
                <a:ea typeface="Times New Roman"/>
                <a:cs typeface="Times New Roman"/>
              </a:rPr>
              <a:t>memiliki</a:t>
            </a:r>
            <a:r>
              <a:rPr lang="en-US" dirty="0">
                <a:latin typeface="Bookman Old Style"/>
                <a:ea typeface="Times New Roman"/>
                <a:cs typeface="Times New Roman"/>
              </a:rPr>
              <a:t> </a:t>
            </a:r>
            <a:r>
              <a:rPr lang="en-US" dirty="0" err="1">
                <a:latin typeface="Bookman Old Style"/>
                <a:ea typeface="Times New Roman"/>
                <a:cs typeface="Times New Roman"/>
              </a:rPr>
              <a:t>kemampuan</a:t>
            </a:r>
            <a:r>
              <a:rPr lang="en-US" dirty="0">
                <a:latin typeface="Bookman Old Style"/>
                <a:ea typeface="Times New Roman"/>
                <a:cs typeface="Times New Roman"/>
              </a:rPr>
              <a:t> </a:t>
            </a:r>
            <a:r>
              <a:rPr lang="en-US" dirty="0" err="1">
                <a:latin typeface="Bookman Old Style"/>
                <a:ea typeface="Times New Roman"/>
                <a:cs typeface="Times New Roman"/>
              </a:rPr>
              <a:t>untuk</a:t>
            </a:r>
            <a:r>
              <a:rPr lang="en-US" dirty="0">
                <a:latin typeface="Bookman Old Style"/>
                <a:ea typeface="Times New Roman"/>
                <a:cs typeface="Times New Roman"/>
              </a:rPr>
              <a:t> </a:t>
            </a:r>
            <a:r>
              <a:rPr lang="en-US" dirty="0" err="1">
                <a:latin typeface="Bookman Old Style"/>
                <a:ea typeface="Times New Roman"/>
                <a:cs typeface="Times New Roman"/>
              </a:rPr>
              <a:t>menyediakan</a:t>
            </a:r>
            <a:r>
              <a:rPr lang="en-US" dirty="0">
                <a:latin typeface="Bookman Old Style"/>
                <a:ea typeface="Times New Roman"/>
                <a:cs typeface="Times New Roman"/>
              </a:rPr>
              <a:t> </a:t>
            </a:r>
            <a:r>
              <a:rPr lang="en-US" dirty="0" err="1">
                <a:latin typeface="Bookman Old Style"/>
                <a:ea typeface="Times New Roman"/>
                <a:cs typeface="Times New Roman"/>
              </a:rPr>
              <a:t>barang</a:t>
            </a:r>
            <a:r>
              <a:rPr lang="en-US" dirty="0">
                <a:latin typeface="Bookman Old Style"/>
                <a:ea typeface="Times New Roman"/>
                <a:cs typeface="Times New Roman"/>
              </a:rPr>
              <a:t>/</a:t>
            </a:r>
            <a:r>
              <a:rPr lang="en-US" dirty="0" err="1">
                <a:latin typeface="Bookman Old Style"/>
                <a:ea typeface="Times New Roman"/>
                <a:cs typeface="Times New Roman"/>
              </a:rPr>
              <a:t>jasa</a:t>
            </a:r>
            <a:r>
              <a:rPr lang="en-US" dirty="0">
                <a:latin typeface="Bookman Old Style"/>
                <a:ea typeface="Times New Roman"/>
                <a:cs typeface="Times New Roman"/>
              </a:rPr>
              <a:t> yang </a:t>
            </a:r>
            <a:r>
              <a:rPr lang="en-US" dirty="0" err="1">
                <a:latin typeface="Bookman Old Style"/>
                <a:ea typeface="Times New Roman"/>
                <a:cs typeface="Times New Roman"/>
              </a:rPr>
              <a:t>dibutuhkan</a:t>
            </a:r>
            <a:r>
              <a:rPr lang="en-US" dirty="0">
                <a:latin typeface="Bookman Old Style"/>
                <a:ea typeface="Times New Roman"/>
                <a:cs typeface="Times New Roman"/>
              </a:rPr>
              <a:t>;  </a:t>
            </a:r>
            <a:endParaRPr lang="en-US" sz="2400" dirty="0">
              <a:ea typeface="Times New Roman"/>
              <a:cs typeface="Times New Roman"/>
            </a:endParaRPr>
          </a:p>
          <a:p>
            <a:pPr lvl="1" algn="just">
              <a:lnSpc>
                <a:spcPct val="115000"/>
              </a:lnSpc>
              <a:spcBef>
                <a:spcPts val="0"/>
              </a:spcBef>
              <a:buFont typeface="+mj-lt"/>
              <a:buAutoNum type="alphaLcPeriod"/>
            </a:pPr>
            <a:r>
              <a:rPr lang="en-US" i="1" dirty="0" err="1">
                <a:solidFill>
                  <a:srgbClr val="FF0000"/>
                </a:solidFill>
                <a:latin typeface="Bookman Old Style"/>
                <a:ea typeface="Times New Roman"/>
                <a:cs typeface="Times New Roman"/>
              </a:rPr>
              <a:t>khusus</a:t>
            </a:r>
            <a:r>
              <a:rPr lang="en-US" i="1" dirty="0">
                <a:solidFill>
                  <a:srgbClr val="FF0000"/>
                </a:solidFill>
                <a:latin typeface="Bookman Old Style"/>
                <a:ea typeface="Times New Roman"/>
                <a:cs typeface="Times New Roman"/>
              </a:rPr>
              <a:t> </a:t>
            </a:r>
            <a:r>
              <a:rPr lang="en-US" i="1" dirty="0" err="1">
                <a:solidFill>
                  <a:srgbClr val="FF0000"/>
                </a:solidFill>
                <a:latin typeface="Bookman Old Style"/>
                <a:ea typeface="Times New Roman"/>
                <a:cs typeface="Times New Roman"/>
              </a:rPr>
              <a:t>untuk</a:t>
            </a:r>
            <a:r>
              <a:rPr lang="en-US" i="1" dirty="0">
                <a:solidFill>
                  <a:srgbClr val="FF0000"/>
                </a:solidFill>
                <a:latin typeface="Bookman Old Style"/>
                <a:ea typeface="Times New Roman"/>
                <a:cs typeface="Times New Roman"/>
              </a:rPr>
              <a:t> </a:t>
            </a:r>
            <a:r>
              <a:rPr lang="en-US" i="1" dirty="0" err="1">
                <a:solidFill>
                  <a:srgbClr val="FF0000"/>
                </a:solidFill>
                <a:latin typeface="Bookman Old Style"/>
                <a:ea typeface="Times New Roman"/>
                <a:cs typeface="Times New Roman"/>
              </a:rPr>
              <a:t>pekerjaan</a:t>
            </a:r>
            <a:r>
              <a:rPr lang="en-US" i="1" dirty="0">
                <a:solidFill>
                  <a:srgbClr val="FF0000"/>
                </a:solidFill>
                <a:latin typeface="Bookman Old Style"/>
                <a:ea typeface="Times New Roman"/>
                <a:cs typeface="Times New Roman"/>
              </a:rPr>
              <a:t> </a:t>
            </a:r>
            <a:r>
              <a:rPr lang="en-US" i="1" dirty="0" err="1" smtClean="0">
                <a:solidFill>
                  <a:srgbClr val="FF0000"/>
                </a:solidFill>
                <a:latin typeface="Bookman Old Style"/>
                <a:ea typeface="Times New Roman"/>
                <a:cs typeface="Times New Roman"/>
              </a:rPr>
              <a:t>konstruksi</a:t>
            </a:r>
            <a:r>
              <a:rPr lang="en-US" i="1" dirty="0" smtClean="0">
                <a:solidFill>
                  <a:srgbClr val="FF0000"/>
                </a:solidFill>
                <a:latin typeface="Bookman Old Style"/>
                <a:ea typeface="Times New Roman"/>
                <a:cs typeface="Times New Roman"/>
              </a:rPr>
              <a:t> </a:t>
            </a:r>
            <a:r>
              <a:rPr lang="en-US" i="1" dirty="0" err="1" smtClean="0">
                <a:solidFill>
                  <a:srgbClr val="FF0000"/>
                </a:solidFill>
                <a:latin typeface="Bookman Old Style"/>
                <a:ea typeface="Times New Roman"/>
                <a:cs typeface="Times New Roman"/>
              </a:rPr>
              <a:t>mampu</a:t>
            </a:r>
            <a:r>
              <a:rPr lang="en-US" i="1" dirty="0" smtClean="0">
                <a:solidFill>
                  <a:srgbClr val="FF0000"/>
                </a:solidFill>
                <a:latin typeface="Bookman Old Style"/>
                <a:ea typeface="Times New Roman"/>
                <a:cs typeface="Times New Roman"/>
              </a:rPr>
              <a:t> </a:t>
            </a:r>
            <a:r>
              <a:rPr lang="en-US" i="1" dirty="0" err="1">
                <a:solidFill>
                  <a:srgbClr val="FF0000"/>
                </a:solidFill>
                <a:latin typeface="Bookman Old Style"/>
                <a:ea typeface="Times New Roman"/>
                <a:cs typeface="Times New Roman"/>
              </a:rPr>
              <a:t>menyediakan</a:t>
            </a:r>
            <a:r>
              <a:rPr lang="en-US" i="1" dirty="0">
                <a:solidFill>
                  <a:srgbClr val="FF0000"/>
                </a:solidFill>
                <a:latin typeface="Bookman Old Style"/>
                <a:ea typeface="Times New Roman"/>
                <a:cs typeface="Times New Roman"/>
              </a:rPr>
              <a:t> </a:t>
            </a:r>
            <a:r>
              <a:rPr lang="en-US" i="1" dirty="0" err="1">
                <a:solidFill>
                  <a:srgbClr val="FF0000"/>
                </a:solidFill>
                <a:latin typeface="Bookman Old Style"/>
                <a:ea typeface="Times New Roman"/>
                <a:cs typeface="Times New Roman"/>
              </a:rPr>
              <a:t>tenaga</a:t>
            </a:r>
            <a:r>
              <a:rPr lang="en-US" i="1" dirty="0">
                <a:solidFill>
                  <a:srgbClr val="FF0000"/>
                </a:solidFill>
                <a:latin typeface="Bookman Old Style"/>
                <a:ea typeface="Times New Roman"/>
                <a:cs typeface="Times New Roman"/>
              </a:rPr>
              <a:t> </a:t>
            </a:r>
            <a:r>
              <a:rPr lang="en-US" i="1" dirty="0" err="1">
                <a:solidFill>
                  <a:srgbClr val="FF0000"/>
                </a:solidFill>
                <a:latin typeface="Bookman Old Style"/>
                <a:ea typeface="Times New Roman"/>
                <a:cs typeface="Times New Roman"/>
              </a:rPr>
              <a:t>ahli</a:t>
            </a:r>
            <a:r>
              <a:rPr lang="en-US" i="1" dirty="0">
                <a:solidFill>
                  <a:srgbClr val="FF0000"/>
                </a:solidFill>
                <a:latin typeface="Bookman Old Style"/>
                <a:ea typeface="Times New Roman"/>
                <a:cs typeface="Times New Roman"/>
              </a:rPr>
              <a:t> (</a:t>
            </a:r>
            <a:r>
              <a:rPr lang="en-US" i="1" dirty="0" err="1">
                <a:solidFill>
                  <a:srgbClr val="FF0000"/>
                </a:solidFill>
                <a:latin typeface="Bookman Old Style"/>
                <a:ea typeface="Times New Roman"/>
                <a:cs typeface="Times New Roman"/>
              </a:rPr>
              <a:t>memiliki</a:t>
            </a:r>
            <a:r>
              <a:rPr lang="en-US" i="1" dirty="0">
                <a:solidFill>
                  <a:srgbClr val="FF0000"/>
                </a:solidFill>
                <a:latin typeface="Bookman Old Style"/>
                <a:ea typeface="Times New Roman"/>
                <a:cs typeface="Times New Roman"/>
              </a:rPr>
              <a:t> </a:t>
            </a:r>
            <a:r>
              <a:rPr lang="en-US" i="1" dirty="0" err="1">
                <a:solidFill>
                  <a:srgbClr val="FF0000"/>
                </a:solidFill>
                <a:latin typeface="Bookman Old Style"/>
                <a:ea typeface="Times New Roman"/>
                <a:cs typeface="Times New Roman"/>
              </a:rPr>
              <a:t>sertifikat</a:t>
            </a:r>
            <a:r>
              <a:rPr lang="en-US" i="1" dirty="0">
                <a:solidFill>
                  <a:srgbClr val="FF0000"/>
                </a:solidFill>
                <a:latin typeface="Bookman Old Style"/>
                <a:ea typeface="Times New Roman"/>
                <a:cs typeface="Times New Roman"/>
              </a:rPr>
              <a:t> </a:t>
            </a:r>
            <a:r>
              <a:rPr lang="en-US" i="1" dirty="0" err="1">
                <a:solidFill>
                  <a:srgbClr val="FF0000"/>
                </a:solidFill>
                <a:latin typeface="Bookman Old Style"/>
                <a:ea typeface="Times New Roman"/>
                <a:cs typeface="Times New Roman"/>
              </a:rPr>
              <a:t>kompetensi</a:t>
            </a:r>
            <a:r>
              <a:rPr lang="en-US" i="1" dirty="0">
                <a:solidFill>
                  <a:srgbClr val="FF0000"/>
                </a:solidFill>
                <a:latin typeface="Bookman Old Style"/>
                <a:ea typeface="Times New Roman"/>
                <a:cs typeface="Times New Roman"/>
              </a:rPr>
              <a:t>) </a:t>
            </a:r>
            <a:r>
              <a:rPr lang="en-US" i="1" dirty="0" err="1">
                <a:solidFill>
                  <a:srgbClr val="FF0000"/>
                </a:solidFill>
                <a:latin typeface="Bookman Old Style"/>
                <a:ea typeface="Times New Roman"/>
                <a:cs typeface="Times New Roman"/>
              </a:rPr>
              <a:t>dan</a:t>
            </a:r>
            <a:r>
              <a:rPr lang="en-US" i="1" dirty="0">
                <a:solidFill>
                  <a:srgbClr val="FF0000"/>
                </a:solidFill>
                <a:latin typeface="Bookman Old Style"/>
                <a:ea typeface="Times New Roman"/>
                <a:cs typeface="Times New Roman"/>
              </a:rPr>
              <a:t>/</a:t>
            </a:r>
            <a:r>
              <a:rPr lang="en-US" i="1" dirty="0" err="1">
                <a:solidFill>
                  <a:srgbClr val="FF0000"/>
                </a:solidFill>
                <a:latin typeface="Bookman Old Style"/>
                <a:ea typeface="Times New Roman"/>
                <a:cs typeface="Times New Roman"/>
              </a:rPr>
              <a:t>atau</a:t>
            </a:r>
            <a:r>
              <a:rPr lang="en-US" i="1" dirty="0">
                <a:solidFill>
                  <a:srgbClr val="FF0000"/>
                </a:solidFill>
                <a:latin typeface="Bookman Old Style"/>
                <a:ea typeface="Times New Roman"/>
                <a:cs typeface="Times New Roman"/>
              </a:rPr>
              <a:t> </a:t>
            </a:r>
            <a:r>
              <a:rPr lang="en-US" i="1" dirty="0" err="1">
                <a:solidFill>
                  <a:srgbClr val="FF0000"/>
                </a:solidFill>
                <a:latin typeface="Bookman Old Style"/>
                <a:ea typeface="Times New Roman"/>
                <a:cs typeface="Times New Roman"/>
              </a:rPr>
              <a:t>peralatan</a:t>
            </a:r>
            <a:r>
              <a:rPr lang="en-US" i="1" dirty="0">
                <a:solidFill>
                  <a:srgbClr val="FF0000"/>
                </a:solidFill>
                <a:latin typeface="Bookman Old Style"/>
                <a:ea typeface="Times New Roman"/>
                <a:cs typeface="Times New Roman"/>
              </a:rPr>
              <a:t> yang </a:t>
            </a:r>
            <a:r>
              <a:rPr lang="en-US" i="1" dirty="0" err="1">
                <a:solidFill>
                  <a:srgbClr val="FF0000"/>
                </a:solidFill>
                <a:latin typeface="Bookman Old Style"/>
                <a:ea typeface="Times New Roman"/>
                <a:cs typeface="Times New Roman"/>
              </a:rPr>
              <a:t>diperlukan</a:t>
            </a:r>
            <a:r>
              <a:rPr lang="en-US" i="1" dirty="0">
                <a:solidFill>
                  <a:srgbClr val="FF0000"/>
                </a:solidFill>
                <a:latin typeface="Bookman Old Style"/>
                <a:ea typeface="Times New Roman"/>
                <a:cs typeface="Times New Roman"/>
              </a:rPr>
              <a:t> </a:t>
            </a:r>
            <a:r>
              <a:rPr lang="en-US" i="1" dirty="0" err="1">
                <a:solidFill>
                  <a:srgbClr val="FF0000"/>
                </a:solidFill>
                <a:latin typeface="Bookman Old Style"/>
                <a:ea typeface="Times New Roman"/>
                <a:cs typeface="Times New Roman"/>
              </a:rPr>
              <a:t>dalam</a:t>
            </a:r>
            <a:r>
              <a:rPr lang="en-US" i="1" dirty="0">
                <a:solidFill>
                  <a:srgbClr val="FF0000"/>
                </a:solidFill>
                <a:latin typeface="Bookman Old Style"/>
                <a:ea typeface="Times New Roman"/>
                <a:cs typeface="Times New Roman"/>
              </a:rPr>
              <a:t> </a:t>
            </a:r>
            <a:r>
              <a:rPr lang="en-US" i="1" dirty="0" err="1">
                <a:solidFill>
                  <a:srgbClr val="FF0000"/>
                </a:solidFill>
                <a:latin typeface="Bookman Old Style"/>
                <a:ea typeface="Times New Roman"/>
                <a:cs typeface="Times New Roman"/>
              </a:rPr>
              <a:t>pelaksanaan</a:t>
            </a:r>
            <a:r>
              <a:rPr lang="en-US" i="1" dirty="0">
                <a:solidFill>
                  <a:srgbClr val="FF0000"/>
                </a:solidFill>
                <a:latin typeface="Bookman Old Style"/>
                <a:ea typeface="Times New Roman"/>
                <a:cs typeface="Times New Roman"/>
              </a:rPr>
              <a:t> </a:t>
            </a:r>
            <a:r>
              <a:rPr lang="en-US" i="1" dirty="0" err="1">
                <a:solidFill>
                  <a:srgbClr val="FF0000"/>
                </a:solidFill>
                <a:latin typeface="Bookman Old Style"/>
                <a:ea typeface="Times New Roman"/>
                <a:cs typeface="Times New Roman"/>
              </a:rPr>
              <a:t>pekerjaan</a:t>
            </a:r>
            <a:r>
              <a:rPr lang="en-US" i="1" dirty="0">
                <a:solidFill>
                  <a:srgbClr val="FF0000"/>
                </a:solidFill>
                <a:latin typeface="Bookman Old Style"/>
                <a:ea typeface="Times New Roman"/>
                <a:cs typeface="Times New Roman"/>
              </a:rPr>
              <a:t> </a:t>
            </a:r>
            <a:r>
              <a:rPr lang="id-ID" i="1" dirty="0">
                <a:solidFill>
                  <a:srgbClr val="FF0000"/>
                </a:solidFill>
                <a:highlight>
                  <a:srgbClr val="FFFF00"/>
                </a:highlight>
                <a:latin typeface="Bookman Old Style"/>
                <a:ea typeface="Times New Roman"/>
                <a:cs typeface="Times New Roman"/>
              </a:rPr>
              <a:t>serta memiliki izin usaha dan Nomor Pokok Wajib Pajak (NPWP)</a:t>
            </a:r>
            <a:r>
              <a:rPr lang="id-ID" i="1" dirty="0">
                <a:solidFill>
                  <a:srgbClr val="FF0000"/>
                </a:solidFill>
                <a:latin typeface="Bookman Old Style"/>
                <a:ea typeface="Times New Roman"/>
                <a:cs typeface="Times New Roman"/>
              </a:rPr>
              <a:t>; dan</a:t>
            </a:r>
            <a:endParaRPr lang="en-US" sz="2400" i="1" dirty="0">
              <a:solidFill>
                <a:srgbClr val="FF0000"/>
              </a:solidFill>
              <a:ea typeface="Times New Roman"/>
              <a:cs typeface="Times New Roman"/>
            </a:endParaRPr>
          </a:p>
          <a:p>
            <a:pPr lvl="1" algn="just">
              <a:lnSpc>
                <a:spcPct val="115000"/>
              </a:lnSpc>
              <a:spcBef>
                <a:spcPts val="0"/>
              </a:spcBef>
              <a:buFont typeface="+mj-lt"/>
              <a:buAutoNum type="alphaLcPeriod"/>
            </a:pPr>
            <a:r>
              <a:rPr lang="id-ID" i="1" dirty="0">
                <a:solidFill>
                  <a:srgbClr val="FF0000"/>
                </a:solidFill>
                <a:latin typeface="Bookman Old Style"/>
                <a:ea typeface="Times New Roman"/>
                <a:cs typeface="BookmanOldStyle"/>
              </a:rPr>
              <a:t>khusus untuk Pengadaan seperti kendaraan bermotor, genset, traktor dan Pengadaan dengan metode Lelang, persyaratan administrasinya berupa izin usaha dan Nomor Pokok Wajib Pajak (NPWP).</a:t>
            </a:r>
            <a:r>
              <a:rPr lang="id-ID" i="1" dirty="0">
                <a:solidFill>
                  <a:srgbClr val="FF0000"/>
                </a:solidFill>
                <a:latin typeface="Bookman Old Style"/>
                <a:ea typeface="Times New Roman"/>
                <a:cs typeface="Times New Roman"/>
              </a:rPr>
              <a:t> </a:t>
            </a:r>
            <a:endParaRPr lang="en-US" sz="2400" i="1" dirty="0">
              <a:solidFill>
                <a:srgbClr val="FF0000"/>
              </a:solidFill>
              <a:ea typeface="Times New Roman"/>
              <a:cs typeface="Times New Roman"/>
            </a:endParaRPr>
          </a:p>
          <a:p>
            <a:endParaRPr lang="en-US" dirty="0"/>
          </a:p>
        </p:txBody>
      </p:sp>
    </p:spTree>
    <p:extLst>
      <p:ext uri="{BB962C8B-B14F-4D97-AF65-F5344CB8AC3E}">
        <p14:creationId xmlns:p14="http://schemas.microsoft.com/office/powerpoint/2010/main" val="22117392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Autofit/>
          </a:bodyPr>
          <a:lstStyle/>
          <a:p>
            <a:pPr marL="226695" indent="-226695">
              <a:spcBef>
                <a:spcPts val="0"/>
              </a:spcBef>
            </a:pPr>
            <a:r>
              <a:rPr lang="en-US" sz="3600" dirty="0" smtClean="0">
                <a:latin typeface="Bookman Old Style"/>
                <a:ea typeface="Times New Roman"/>
              </a:rPr>
              <a:t/>
            </a:r>
            <a:br>
              <a:rPr lang="en-US" sz="3600" dirty="0" smtClean="0">
                <a:latin typeface="Bookman Old Style"/>
                <a:ea typeface="Times New Roman"/>
              </a:rPr>
            </a:br>
            <a:r>
              <a:rPr lang="id-ID" sz="2800" dirty="0" smtClean="0">
                <a:latin typeface="Bookman Old Style"/>
                <a:ea typeface="Times New Roman"/>
              </a:rPr>
              <a:t>BAB </a:t>
            </a:r>
            <a:r>
              <a:rPr lang="id-ID" sz="2800" dirty="0">
                <a:latin typeface="Bookman Old Style"/>
                <a:ea typeface="Times New Roman"/>
              </a:rPr>
              <a:t>VII </a:t>
            </a:r>
            <a:r>
              <a:rPr lang="en-US" sz="2800" dirty="0">
                <a:latin typeface="Times New Roman"/>
                <a:ea typeface="Times New Roman"/>
              </a:rPr>
              <a:t/>
            </a:r>
            <a:br>
              <a:rPr lang="en-US" sz="2800" dirty="0">
                <a:latin typeface="Times New Roman"/>
                <a:ea typeface="Times New Roman"/>
              </a:rPr>
            </a:br>
            <a:r>
              <a:rPr lang="id-ID" sz="2800" dirty="0">
                <a:latin typeface="Bookman Old Style"/>
                <a:ea typeface="Times New Roman"/>
              </a:rPr>
              <a:t>PERSIAPAN </a:t>
            </a:r>
            <a:r>
              <a:rPr lang="id-ID" sz="2800" dirty="0" smtClean="0">
                <a:latin typeface="Bookman Old Style"/>
                <a:ea typeface="Times New Roman"/>
              </a:rPr>
              <a:t>PENGADAAN</a:t>
            </a:r>
            <a:r>
              <a:rPr lang="id-ID" sz="2800" dirty="0">
                <a:latin typeface="Bookman Old Style"/>
                <a:ea typeface="Times New Roman"/>
              </a:rPr>
              <a:t> </a:t>
            </a:r>
            <a:r>
              <a:rPr lang="en-US" sz="2800" dirty="0" smtClean="0">
                <a:latin typeface="Bookman Old Style"/>
                <a:ea typeface="Times New Roman"/>
              </a:rPr>
              <a:t/>
            </a:r>
            <a:br>
              <a:rPr lang="en-US" sz="2800" dirty="0" smtClean="0">
                <a:latin typeface="Bookman Old Style"/>
                <a:ea typeface="Times New Roman"/>
              </a:rPr>
            </a:br>
            <a:r>
              <a:rPr lang="en-US" sz="2800" dirty="0" err="1" smtClean="0">
                <a:latin typeface="Bookman Old Style"/>
                <a:ea typeface="Times New Roman"/>
              </a:rPr>
              <a:t>Secara</a:t>
            </a:r>
            <a:r>
              <a:rPr lang="en-US" sz="2800" dirty="0" smtClean="0">
                <a:latin typeface="Bookman Old Style"/>
                <a:ea typeface="Times New Roman"/>
              </a:rPr>
              <a:t> </a:t>
            </a:r>
            <a:r>
              <a:rPr lang="en-US" sz="2800" dirty="0" err="1" smtClean="0">
                <a:latin typeface="Bookman Old Style"/>
                <a:ea typeface="Times New Roman"/>
              </a:rPr>
              <a:t>Swakelola</a:t>
            </a:r>
            <a:r>
              <a:rPr lang="en-US" sz="2800" dirty="0" smtClean="0">
                <a:latin typeface="Bookman Old Style"/>
                <a:ea typeface="Times New Roman"/>
              </a:rPr>
              <a:t/>
            </a:r>
            <a:br>
              <a:rPr lang="en-US" sz="2800" dirty="0" smtClean="0">
                <a:latin typeface="Bookman Old Style"/>
                <a:ea typeface="Times New Roman"/>
              </a:rPr>
            </a:br>
            <a:r>
              <a:rPr lang="en-US" sz="2800" dirty="0" err="1" smtClean="0">
                <a:latin typeface="Bookman Old Style"/>
                <a:ea typeface="Times New Roman"/>
              </a:rPr>
              <a:t>Pasal</a:t>
            </a:r>
            <a:r>
              <a:rPr lang="en-US" sz="2800" dirty="0" smtClean="0">
                <a:latin typeface="Bookman Old Style"/>
                <a:ea typeface="Times New Roman"/>
              </a:rPr>
              <a:t> 17</a:t>
            </a:r>
            <a:r>
              <a:rPr lang="en-US" sz="2800" dirty="0">
                <a:latin typeface="Times New Roman"/>
                <a:ea typeface="Times New Roman"/>
              </a:rPr>
              <a:t/>
            </a:r>
            <a:br>
              <a:rPr lang="en-US" sz="2800" dirty="0">
                <a:latin typeface="Times New Roman"/>
                <a:ea typeface="Times New Roman"/>
              </a:rPr>
            </a:br>
            <a:endParaRPr lang="en-US" sz="2800" dirty="0"/>
          </a:p>
        </p:txBody>
      </p:sp>
      <p:sp>
        <p:nvSpPr>
          <p:cNvPr id="3" name="Content Placeholder 2"/>
          <p:cNvSpPr>
            <a:spLocks noGrp="1"/>
          </p:cNvSpPr>
          <p:nvPr>
            <p:ph idx="1"/>
          </p:nvPr>
        </p:nvSpPr>
        <p:spPr>
          <a:xfrm>
            <a:off x="457200" y="1905000"/>
            <a:ext cx="8229600" cy="4221163"/>
          </a:xfrm>
        </p:spPr>
        <p:txBody>
          <a:bodyPr>
            <a:normAutofit fontScale="70000" lnSpcReduction="20000"/>
          </a:bodyPr>
          <a:lstStyle/>
          <a:p>
            <a:pPr marL="270510" marR="0" indent="-270510" algn="just">
              <a:lnSpc>
                <a:spcPct val="125000"/>
              </a:lnSpc>
              <a:spcBef>
                <a:spcPts val="0"/>
              </a:spcBef>
              <a:spcAft>
                <a:spcPts val="0"/>
              </a:spcAft>
            </a:pPr>
            <a:r>
              <a:rPr lang="en-US" dirty="0" smtClean="0">
                <a:latin typeface="Bookman Old Style"/>
                <a:ea typeface="Times New Roman"/>
              </a:rPr>
              <a:t>(1)</a:t>
            </a:r>
            <a:r>
              <a:rPr lang="id-ID" dirty="0" smtClean="0">
                <a:latin typeface="Bookman Old Style"/>
                <a:ea typeface="Times New Roman"/>
              </a:rPr>
              <a:t>Pelaksana </a:t>
            </a:r>
            <a:r>
              <a:rPr lang="id-ID" dirty="0">
                <a:latin typeface="Bookman Old Style"/>
                <a:ea typeface="Times New Roman"/>
              </a:rPr>
              <a:t>Teknis/Kaur menyusun dokumen persiapan Pengadaan secara Swakelola berdasarkan DPA yang terdiri dari: </a:t>
            </a:r>
            <a:endParaRPr lang="en-US" dirty="0">
              <a:latin typeface="Times New Roman"/>
              <a:ea typeface="Times New Roman"/>
            </a:endParaRPr>
          </a:p>
          <a:p>
            <a:pPr marL="540385" marR="0" indent="-226695" algn="just">
              <a:lnSpc>
                <a:spcPct val="125000"/>
              </a:lnSpc>
              <a:spcBef>
                <a:spcPts val="0"/>
              </a:spcBef>
              <a:spcAft>
                <a:spcPts val="0"/>
              </a:spcAft>
              <a:tabLst>
                <a:tab pos="542290" algn="l"/>
              </a:tabLst>
            </a:pPr>
            <a:r>
              <a:rPr lang="id-ID" dirty="0">
                <a:latin typeface="Bookman Old Style"/>
                <a:ea typeface="Times New Roman"/>
              </a:rPr>
              <a:t>a. 	jadwal pelaksanaan kegiatan; </a:t>
            </a:r>
            <a:endParaRPr lang="en-US" dirty="0">
              <a:latin typeface="Times New Roman"/>
              <a:ea typeface="Times New Roman"/>
            </a:endParaRPr>
          </a:p>
          <a:p>
            <a:pPr marL="540385" marR="0" indent="-226695" algn="just">
              <a:lnSpc>
                <a:spcPct val="125000"/>
              </a:lnSpc>
              <a:spcBef>
                <a:spcPts val="0"/>
              </a:spcBef>
              <a:spcAft>
                <a:spcPts val="0"/>
              </a:spcAft>
              <a:tabLst>
                <a:tab pos="542290" algn="l"/>
              </a:tabLst>
            </a:pPr>
            <a:r>
              <a:rPr lang="id-ID" dirty="0">
                <a:latin typeface="Bookman Old Style"/>
                <a:ea typeface="Times New Roman"/>
              </a:rPr>
              <a:t>b. </a:t>
            </a:r>
            <a:r>
              <a:rPr lang="id-ID" i="1" dirty="0">
                <a:latin typeface="Bookman Old Style"/>
                <a:ea typeface="Times New Roman"/>
              </a:rPr>
              <a:t>	rencana penggunaan tenaga kerja, kebutuhan bahan, dan peralatan;  </a:t>
            </a:r>
            <a:endParaRPr lang="en-US" i="1" dirty="0">
              <a:latin typeface="Times New Roman"/>
              <a:ea typeface="Times New Roman"/>
            </a:endParaRPr>
          </a:p>
          <a:p>
            <a:pPr marL="540385" marR="0" indent="-226695" algn="just">
              <a:lnSpc>
                <a:spcPct val="125000"/>
              </a:lnSpc>
              <a:spcBef>
                <a:spcPts val="0"/>
              </a:spcBef>
              <a:spcAft>
                <a:spcPts val="0"/>
              </a:spcAft>
              <a:tabLst>
                <a:tab pos="542290" algn="l"/>
              </a:tabLst>
            </a:pPr>
            <a:r>
              <a:rPr lang="id-ID" dirty="0">
                <a:latin typeface="Bookman Old Style"/>
                <a:ea typeface="Times New Roman"/>
              </a:rPr>
              <a:t>c. 	gambar rencana kerja (apabila diperlukan);  </a:t>
            </a:r>
            <a:endParaRPr lang="en-US" dirty="0">
              <a:latin typeface="Times New Roman"/>
              <a:ea typeface="Times New Roman"/>
            </a:endParaRPr>
          </a:p>
          <a:p>
            <a:pPr marL="540385" marR="0" indent="-226695" algn="just">
              <a:lnSpc>
                <a:spcPct val="125000"/>
              </a:lnSpc>
              <a:spcBef>
                <a:spcPts val="0"/>
              </a:spcBef>
              <a:spcAft>
                <a:spcPts val="0"/>
              </a:spcAft>
              <a:tabLst>
                <a:tab pos="542290" algn="l"/>
              </a:tabLst>
            </a:pPr>
            <a:r>
              <a:rPr lang="id-ID" dirty="0">
                <a:latin typeface="Bookman Old Style"/>
                <a:ea typeface="Times New Roman"/>
              </a:rPr>
              <a:t>d. 	spesifikasi teknis (apabila diperlukan); dan   </a:t>
            </a:r>
            <a:endParaRPr lang="en-US" dirty="0">
              <a:latin typeface="Times New Roman"/>
              <a:ea typeface="Times New Roman"/>
            </a:endParaRPr>
          </a:p>
          <a:p>
            <a:pPr marL="540385" marR="0" indent="-226695" algn="just">
              <a:lnSpc>
                <a:spcPct val="125000"/>
              </a:lnSpc>
              <a:spcBef>
                <a:spcPts val="0"/>
              </a:spcBef>
              <a:spcAft>
                <a:spcPts val="0"/>
              </a:spcAft>
              <a:tabLst>
                <a:tab pos="542290" algn="l"/>
              </a:tabLst>
            </a:pPr>
            <a:r>
              <a:rPr lang="id-ID" dirty="0">
                <a:latin typeface="Bookman Old Style"/>
                <a:ea typeface="Times New Roman"/>
              </a:rPr>
              <a:t>e. 	RAB Pengadaan. </a:t>
            </a:r>
            <a:endParaRPr lang="en-US" dirty="0">
              <a:latin typeface="Times New Roman"/>
              <a:ea typeface="Times New Roman"/>
            </a:endParaRPr>
          </a:p>
          <a:p>
            <a:pPr marL="540385" marR="0" indent="-226695" algn="just">
              <a:lnSpc>
                <a:spcPct val="125000"/>
              </a:lnSpc>
              <a:spcBef>
                <a:spcPts val="0"/>
              </a:spcBef>
              <a:spcAft>
                <a:spcPts val="0"/>
              </a:spcAft>
              <a:tabLst>
                <a:tab pos="542290" algn="l"/>
              </a:tabLst>
            </a:pPr>
            <a:r>
              <a:rPr lang="id-ID" dirty="0">
                <a:latin typeface="Bookman Old Style"/>
                <a:ea typeface="Times New Roman"/>
              </a:rPr>
              <a:t>f. 	khusus untuk pekerjaan konstruksi, ditambahkan dokumen Analisa Harga Satuan</a:t>
            </a:r>
            <a:endParaRPr lang="en-US" dirty="0">
              <a:latin typeface="Times New Roman"/>
              <a:ea typeface="Times New Roman"/>
            </a:endParaRPr>
          </a:p>
          <a:p>
            <a:endParaRPr lang="en-US" dirty="0"/>
          </a:p>
        </p:txBody>
      </p:sp>
    </p:spTree>
    <p:extLst>
      <p:ext uri="{BB962C8B-B14F-4D97-AF65-F5344CB8AC3E}">
        <p14:creationId xmlns:p14="http://schemas.microsoft.com/office/powerpoint/2010/main" val="38289625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248400"/>
          </a:xfrm>
        </p:spPr>
        <p:txBody>
          <a:bodyPr>
            <a:noAutofit/>
          </a:bodyPr>
          <a:lstStyle/>
          <a:p>
            <a:pPr marL="270510" marR="0" indent="-269875" algn="just">
              <a:lnSpc>
                <a:spcPct val="125000"/>
              </a:lnSpc>
              <a:spcBef>
                <a:spcPts val="0"/>
              </a:spcBef>
              <a:spcAft>
                <a:spcPts val="0"/>
              </a:spcAft>
              <a:tabLst>
                <a:tab pos="-1170305" algn="l"/>
              </a:tabLst>
            </a:pPr>
            <a:r>
              <a:rPr lang="en-US" sz="2000" dirty="0" smtClean="0">
                <a:latin typeface="Bookman Old Style"/>
                <a:ea typeface="Times New Roman"/>
              </a:rPr>
              <a:t>(2)</a:t>
            </a:r>
            <a:r>
              <a:rPr lang="id-ID" sz="2000" dirty="0" smtClean="0">
                <a:latin typeface="Bookman Old Style"/>
                <a:ea typeface="Times New Roman"/>
              </a:rPr>
              <a:t>RAB </a:t>
            </a:r>
            <a:r>
              <a:rPr lang="id-ID" sz="2000" dirty="0">
                <a:latin typeface="Bookman Old Style"/>
                <a:ea typeface="Times New Roman"/>
              </a:rPr>
              <a:t>Pengadaan sebagaimana dimaksud pada ayat </a:t>
            </a:r>
            <a:r>
              <a:rPr lang="id-ID" sz="2000" dirty="0" smtClean="0">
                <a:latin typeface="Bookman Old Style"/>
                <a:ea typeface="Times New Roman"/>
              </a:rPr>
              <a:t>(1) huruf </a:t>
            </a:r>
            <a:r>
              <a:rPr lang="id-ID" sz="2000" dirty="0">
                <a:latin typeface="Bookman Old Style"/>
                <a:ea typeface="Times New Roman"/>
              </a:rPr>
              <a:t>e disusun oleh Pelaksana Teknis/Kaur sebelum dilaksanakannya kegiatan Swakelola.</a:t>
            </a:r>
            <a:endParaRPr lang="en-US" sz="2000" dirty="0">
              <a:latin typeface="Times New Roman"/>
              <a:ea typeface="Times New Roman"/>
            </a:endParaRPr>
          </a:p>
          <a:p>
            <a:pPr marL="270510" marR="0" indent="-269875" algn="just">
              <a:lnSpc>
                <a:spcPct val="125000"/>
              </a:lnSpc>
              <a:spcBef>
                <a:spcPts val="0"/>
              </a:spcBef>
              <a:spcAft>
                <a:spcPts val="0"/>
              </a:spcAft>
              <a:tabLst>
                <a:tab pos="-1170305" algn="l"/>
              </a:tabLst>
            </a:pPr>
            <a:r>
              <a:rPr lang="en-US" sz="2000" dirty="0" smtClean="0">
                <a:latin typeface="Bookman Old Style"/>
                <a:ea typeface="Times New Roman"/>
              </a:rPr>
              <a:t>(3)</a:t>
            </a:r>
            <a:r>
              <a:rPr lang="en-US" sz="2000" dirty="0" err="1" smtClean="0">
                <a:latin typeface="Bookman Old Style"/>
                <a:ea typeface="Times New Roman"/>
              </a:rPr>
              <a:t>Khusus</a:t>
            </a:r>
            <a:r>
              <a:rPr lang="en-US" sz="2000" dirty="0" smtClean="0">
                <a:latin typeface="Bookman Old Style"/>
                <a:ea typeface="Times New Roman"/>
              </a:rPr>
              <a:t> </a:t>
            </a:r>
            <a:r>
              <a:rPr lang="en-US" sz="2000" dirty="0" err="1" smtClean="0">
                <a:latin typeface="Bookman Old Style"/>
                <a:ea typeface="Times New Roman"/>
              </a:rPr>
              <a:t>untuk</a:t>
            </a:r>
            <a:r>
              <a:rPr lang="en-US" sz="2000" dirty="0" smtClean="0">
                <a:latin typeface="Bookman Old Style"/>
                <a:ea typeface="Times New Roman"/>
              </a:rPr>
              <a:t> </a:t>
            </a:r>
            <a:r>
              <a:rPr lang="en-US" sz="2000" dirty="0" err="1" smtClean="0">
                <a:latin typeface="Bookman Old Style"/>
                <a:ea typeface="Times New Roman"/>
              </a:rPr>
              <a:t>pekerjaan</a:t>
            </a:r>
            <a:r>
              <a:rPr lang="en-US" sz="2000" dirty="0" smtClean="0">
                <a:latin typeface="Bookman Old Style"/>
                <a:ea typeface="Times New Roman"/>
              </a:rPr>
              <a:t> </a:t>
            </a:r>
            <a:r>
              <a:rPr lang="en-US" sz="2000" dirty="0" err="1" smtClean="0">
                <a:latin typeface="Bookman Old Style"/>
                <a:ea typeface="Times New Roman"/>
              </a:rPr>
              <a:t>konstruksi</a:t>
            </a:r>
            <a:r>
              <a:rPr lang="en-US" sz="2000" dirty="0" smtClean="0">
                <a:latin typeface="Bookman Old Style"/>
                <a:ea typeface="Times New Roman"/>
              </a:rPr>
              <a:t>, </a:t>
            </a:r>
            <a:r>
              <a:rPr lang="en-US" sz="2000" dirty="0" err="1" smtClean="0">
                <a:latin typeface="Bookman Old Style"/>
                <a:ea typeface="Times New Roman"/>
              </a:rPr>
              <a:t>dokumen</a:t>
            </a:r>
            <a:r>
              <a:rPr lang="en-US" sz="2000" dirty="0" smtClean="0">
                <a:latin typeface="Bookman Old Style"/>
                <a:ea typeface="Times New Roman"/>
              </a:rPr>
              <a:t> </a:t>
            </a:r>
            <a:r>
              <a:rPr lang="en-US" sz="2000" dirty="0" err="1" smtClean="0">
                <a:latin typeface="Bookman Old Style"/>
                <a:ea typeface="Times New Roman"/>
              </a:rPr>
              <a:t>sebagaimana</a:t>
            </a:r>
            <a:r>
              <a:rPr lang="en-US" sz="2000" dirty="0" smtClean="0">
                <a:latin typeface="Bookman Old Style"/>
                <a:ea typeface="Times New Roman"/>
              </a:rPr>
              <a:t> </a:t>
            </a:r>
            <a:r>
              <a:rPr lang="en-US" sz="2000" dirty="0" err="1" smtClean="0">
                <a:latin typeface="Bookman Old Style"/>
                <a:ea typeface="Times New Roman"/>
              </a:rPr>
              <a:t>dimaksud</a:t>
            </a:r>
            <a:r>
              <a:rPr lang="en-US" sz="2000" dirty="0" smtClean="0">
                <a:latin typeface="Bookman Old Style"/>
                <a:ea typeface="Times New Roman"/>
              </a:rPr>
              <a:t> </a:t>
            </a:r>
            <a:r>
              <a:rPr lang="en-US" sz="2000" dirty="0" err="1" smtClean="0">
                <a:latin typeface="Bookman Old Style"/>
                <a:ea typeface="Times New Roman"/>
              </a:rPr>
              <a:t>pada</a:t>
            </a:r>
            <a:r>
              <a:rPr lang="en-US" sz="2000" dirty="0" smtClean="0">
                <a:latin typeface="Bookman Old Style"/>
                <a:ea typeface="Times New Roman"/>
              </a:rPr>
              <a:t> </a:t>
            </a:r>
            <a:r>
              <a:rPr lang="en-US" sz="2000" dirty="0" err="1" smtClean="0">
                <a:latin typeface="Bookman Old Style"/>
                <a:ea typeface="Times New Roman"/>
              </a:rPr>
              <a:t>ayat</a:t>
            </a:r>
            <a:r>
              <a:rPr lang="en-US" sz="2000" dirty="0" smtClean="0">
                <a:latin typeface="Bookman Old Style"/>
                <a:ea typeface="Times New Roman"/>
              </a:rPr>
              <a:t> (1) </a:t>
            </a:r>
            <a:r>
              <a:rPr lang="en-US" sz="2000" dirty="0" err="1" smtClean="0">
                <a:latin typeface="Bookman Old Style"/>
                <a:ea typeface="Times New Roman"/>
              </a:rPr>
              <a:t>huruf</a:t>
            </a:r>
            <a:r>
              <a:rPr lang="en-US" sz="2000" dirty="0" smtClean="0">
                <a:latin typeface="Bookman Old Style"/>
                <a:ea typeface="Times New Roman"/>
              </a:rPr>
              <a:t> a </a:t>
            </a:r>
            <a:r>
              <a:rPr lang="en-US" sz="2000" dirty="0" err="1" smtClean="0">
                <a:latin typeface="Bookman Old Style"/>
                <a:ea typeface="Times New Roman"/>
              </a:rPr>
              <a:t>sampai</a:t>
            </a:r>
            <a:r>
              <a:rPr lang="en-US" sz="2000" dirty="0" smtClean="0">
                <a:latin typeface="Bookman Old Style"/>
                <a:ea typeface="Times New Roman"/>
              </a:rPr>
              <a:t> </a:t>
            </a:r>
            <a:r>
              <a:rPr lang="en-US" sz="2000" dirty="0" err="1" smtClean="0">
                <a:latin typeface="Bookman Old Style"/>
                <a:ea typeface="Times New Roman"/>
              </a:rPr>
              <a:t>dengan</a:t>
            </a:r>
            <a:r>
              <a:rPr lang="en-US" sz="2000" dirty="0" smtClean="0">
                <a:latin typeface="Bookman Old Style"/>
                <a:ea typeface="Times New Roman"/>
              </a:rPr>
              <a:t> </a:t>
            </a:r>
            <a:r>
              <a:rPr lang="en-US" sz="2000" dirty="0" err="1" smtClean="0">
                <a:latin typeface="Bookman Old Style"/>
                <a:ea typeface="Times New Roman"/>
              </a:rPr>
              <a:t>huruf</a:t>
            </a:r>
            <a:r>
              <a:rPr lang="en-US" sz="2000" dirty="0" smtClean="0">
                <a:latin typeface="Bookman Old Style"/>
                <a:ea typeface="Times New Roman"/>
              </a:rPr>
              <a:t> e </a:t>
            </a:r>
            <a:r>
              <a:rPr lang="en-US" sz="2000" dirty="0" err="1" smtClean="0">
                <a:latin typeface="Bookman Old Style"/>
                <a:ea typeface="Times New Roman"/>
              </a:rPr>
              <a:t>wajib</a:t>
            </a:r>
            <a:r>
              <a:rPr lang="en-US" sz="2000" dirty="0" smtClean="0">
                <a:latin typeface="Bookman Old Style"/>
                <a:ea typeface="Times New Roman"/>
              </a:rPr>
              <a:t> </a:t>
            </a:r>
            <a:r>
              <a:rPr lang="en-US" sz="2000" dirty="0" err="1" smtClean="0">
                <a:latin typeface="Bookman Old Style"/>
                <a:ea typeface="Times New Roman"/>
              </a:rPr>
              <a:t>disusun</a:t>
            </a:r>
            <a:r>
              <a:rPr lang="en-US" sz="2000" dirty="0" smtClean="0">
                <a:latin typeface="Bookman Old Style"/>
                <a:ea typeface="Times New Roman"/>
              </a:rPr>
              <a:t> </a:t>
            </a:r>
            <a:r>
              <a:rPr lang="en-US" sz="2000" dirty="0" err="1" smtClean="0">
                <a:latin typeface="Bookman Old Style"/>
                <a:ea typeface="Times New Roman"/>
              </a:rPr>
              <a:t>dan</a:t>
            </a:r>
            <a:r>
              <a:rPr lang="en-US" sz="2000" dirty="0" smtClean="0">
                <a:latin typeface="Bookman Old Style"/>
                <a:ea typeface="Times New Roman"/>
              </a:rPr>
              <a:t> </a:t>
            </a:r>
            <a:r>
              <a:rPr lang="en-US" sz="2000" dirty="0" err="1" smtClean="0">
                <a:latin typeface="Bookman Old Style"/>
                <a:ea typeface="Times New Roman"/>
              </a:rPr>
              <a:t>ditambahkan</a:t>
            </a:r>
            <a:r>
              <a:rPr lang="en-US" sz="2000" dirty="0" smtClean="0">
                <a:latin typeface="Bookman Old Style"/>
                <a:ea typeface="Times New Roman"/>
              </a:rPr>
              <a:t> </a:t>
            </a:r>
            <a:r>
              <a:rPr lang="en-US" sz="2000" dirty="0" err="1" smtClean="0">
                <a:latin typeface="Bookman Old Style"/>
                <a:ea typeface="Times New Roman"/>
              </a:rPr>
              <a:t>dokumen</a:t>
            </a:r>
            <a:r>
              <a:rPr lang="en-US" sz="2000" dirty="0" smtClean="0">
                <a:latin typeface="Bookman Old Style"/>
                <a:ea typeface="Times New Roman"/>
              </a:rPr>
              <a:t> </a:t>
            </a:r>
            <a:r>
              <a:rPr lang="en-US" sz="2000" dirty="0" err="1" smtClean="0">
                <a:latin typeface="Bookman Old Style"/>
                <a:ea typeface="Times New Roman"/>
              </a:rPr>
              <a:t>Analisa</a:t>
            </a:r>
            <a:r>
              <a:rPr lang="en-US" sz="2000" dirty="0" smtClean="0">
                <a:latin typeface="Bookman Old Style"/>
                <a:ea typeface="Times New Roman"/>
              </a:rPr>
              <a:t> </a:t>
            </a:r>
            <a:r>
              <a:rPr lang="en-US" sz="2000" dirty="0" err="1" smtClean="0">
                <a:latin typeface="Bookman Old Style"/>
                <a:ea typeface="Times New Roman"/>
              </a:rPr>
              <a:t>Harga</a:t>
            </a:r>
            <a:r>
              <a:rPr lang="en-US" sz="2000" dirty="0" smtClean="0">
                <a:latin typeface="Bookman Old Style"/>
                <a:ea typeface="Times New Roman"/>
              </a:rPr>
              <a:t> </a:t>
            </a:r>
            <a:r>
              <a:rPr lang="en-US" sz="2000" dirty="0" err="1" smtClean="0">
                <a:latin typeface="Bookman Old Style"/>
                <a:ea typeface="Times New Roman"/>
              </a:rPr>
              <a:t>Satuan</a:t>
            </a:r>
            <a:endParaRPr lang="en-US" sz="2000" dirty="0">
              <a:latin typeface="Times New Roman"/>
              <a:ea typeface="Times New Roman"/>
            </a:endParaRPr>
          </a:p>
          <a:p>
            <a:pPr marL="270510" marR="0" indent="-269875" algn="just">
              <a:lnSpc>
                <a:spcPct val="125000"/>
              </a:lnSpc>
              <a:spcBef>
                <a:spcPts val="0"/>
              </a:spcBef>
              <a:spcAft>
                <a:spcPts val="0"/>
              </a:spcAft>
              <a:tabLst>
                <a:tab pos="-1170305" algn="l"/>
                <a:tab pos="270510" algn="l"/>
              </a:tabLst>
            </a:pPr>
            <a:r>
              <a:rPr lang="id-ID" sz="2000" dirty="0">
                <a:latin typeface="Bookman Old Style"/>
                <a:ea typeface="Times New Roman"/>
              </a:rPr>
              <a:t>(</a:t>
            </a:r>
            <a:r>
              <a:rPr lang="id-ID" sz="2000" dirty="0" smtClean="0">
                <a:latin typeface="Bookman Old Style"/>
                <a:ea typeface="Times New Roman"/>
              </a:rPr>
              <a:t>4)Pelaksana </a:t>
            </a:r>
            <a:r>
              <a:rPr lang="id-ID" sz="2000" dirty="0">
                <a:latin typeface="Bookman Old Style"/>
                <a:ea typeface="Times New Roman"/>
              </a:rPr>
              <a:t>Teknis/Kaur menyusun dan menetapkan RAB Pengadaan yang dihitung dengan menggunakan </a:t>
            </a:r>
            <a:r>
              <a:rPr lang="en-US" sz="2000" dirty="0" err="1" smtClean="0">
                <a:latin typeface="Bookman Old Style"/>
                <a:ea typeface="Times New Roman"/>
              </a:rPr>
              <a:t>Standart</a:t>
            </a:r>
            <a:r>
              <a:rPr lang="en-US" sz="2000" dirty="0" smtClean="0">
                <a:latin typeface="Bookman Old Style"/>
                <a:ea typeface="Times New Roman"/>
              </a:rPr>
              <a:t> </a:t>
            </a:r>
            <a:r>
              <a:rPr lang="en-US" sz="2000" dirty="0" err="1" smtClean="0">
                <a:latin typeface="Bookman Old Style"/>
                <a:ea typeface="Times New Roman"/>
              </a:rPr>
              <a:t>aharga</a:t>
            </a:r>
            <a:r>
              <a:rPr lang="en-US" sz="2000" dirty="0" smtClean="0">
                <a:latin typeface="Bookman Old Style"/>
                <a:ea typeface="Times New Roman"/>
              </a:rPr>
              <a:t> </a:t>
            </a:r>
            <a:r>
              <a:rPr lang="en-US" sz="2000" dirty="0" err="1" smtClean="0">
                <a:latin typeface="Bookman Old Style"/>
                <a:ea typeface="Times New Roman"/>
              </a:rPr>
              <a:t>Barang</a:t>
            </a:r>
            <a:r>
              <a:rPr lang="en-US" sz="2000" dirty="0" smtClean="0">
                <a:latin typeface="Bookman Old Style"/>
                <a:ea typeface="Times New Roman"/>
              </a:rPr>
              <a:t> </a:t>
            </a:r>
            <a:r>
              <a:rPr lang="en-US" sz="2000" dirty="0" err="1" smtClean="0">
                <a:latin typeface="Bookman Old Style"/>
                <a:ea typeface="Times New Roman"/>
              </a:rPr>
              <a:t>dan</a:t>
            </a:r>
            <a:r>
              <a:rPr lang="en-US" sz="2000" dirty="0" smtClean="0">
                <a:latin typeface="Bookman Old Style"/>
                <a:ea typeface="Times New Roman"/>
              </a:rPr>
              <a:t> </a:t>
            </a:r>
            <a:r>
              <a:rPr lang="en-US" sz="2000" dirty="0" err="1" smtClean="0">
                <a:latin typeface="Bookman Old Style"/>
                <a:ea typeface="Times New Roman"/>
              </a:rPr>
              <a:t>Jasa</a:t>
            </a:r>
            <a:r>
              <a:rPr lang="en-US" sz="2000" dirty="0" smtClean="0">
                <a:latin typeface="Bookman Old Style"/>
                <a:ea typeface="Times New Roman"/>
              </a:rPr>
              <a:t> yang </a:t>
            </a:r>
            <a:r>
              <a:rPr lang="en-US" sz="2000" dirty="0" err="1" smtClean="0">
                <a:latin typeface="Bookman Old Style"/>
                <a:ea typeface="Times New Roman"/>
              </a:rPr>
              <a:t>ditetapkan</a:t>
            </a:r>
            <a:r>
              <a:rPr lang="en-US" sz="2000" dirty="0" smtClean="0">
                <a:latin typeface="Bookman Old Style"/>
                <a:ea typeface="Times New Roman"/>
              </a:rPr>
              <a:t> </a:t>
            </a:r>
            <a:r>
              <a:rPr lang="en-US" sz="2000" dirty="0" err="1" smtClean="0">
                <a:latin typeface="Bookman Old Style"/>
                <a:ea typeface="Times New Roman"/>
              </a:rPr>
              <a:t>Bupati</a:t>
            </a:r>
            <a:r>
              <a:rPr lang="id-ID" sz="2000" dirty="0" smtClean="0">
                <a:latin typeface="Bookman Old Style"/>
                <a:ea typeface="Times New Roman"/>
              </a:rPr>
              <a:t> </a:t>
            </a:r>
            <a:endParaRPr lang="en-US" sz="2000" dirty="0">
              <a:latin typeface="Times New Roman"/>
              <a:ea typeface="Times New Roman"/>
            </a:endParaRPr>
          </a:p>
          <a:p>
            <a:pPr marL="270510" marR="0" indent="-269875" algn="just">
              <a:lnSpc>
                <a:spcPct val="125000"/>
              </a:lnSpc>
              <a:spcBef>
                <a:spcPts val="0"/>
              </a:spcBef>
              <a:spcAft>
                <a:spcPts val="0"/>
              </a:spcAft>
              <a:tabLst>
                <a:tab pos="-1170305" algn="l"/>
                <a:tab pos="270510" algn="l"/>
              </a:tabLst>
            </a:pPr>
            <a:r>
              <a:rPr lang="id-ID" sz="2000" dirty="0">
                <a:solidFill>
                  <a:srgbClr val="FF0000"/>
                </a:solidFill>
                <a:latin typeface="Bookman Old Style"/>
                <a:ea typeface="Times New Roman"/>
              </a:rPr>
              <a:t>(</a:t>
            </a:r>
            <a:r>
              <a:rPr lang="id-ID" sz="2000" dirty="0" smtClean="0">
                <a:solidFill>
                  <a:srgbClr val="FF0000"/>
                </a:solidFill>
                <a:latin typeface="Bookman Old Style"/>
                <a:ea typeface="Times New Roman"/>
              </a:rPr>
              <a:t>5)</a:t>
            </a:r>
            <a:r>
              <a:rPr lang="en-US" sz="2000" i="1" dirty="0" err="1" smtClean="0">
                <a:solidFill>
                  <a:srgbClr val="FF0000"/>
                </a:solidFill>
                <a:latin typeface="Bookman Old Style"/>
                <a:ea typeface="Times New Roman"/>
              </a:rPr>
              <a:t>Dalam</a:t>
            </a:r>
            <a:r>
              <a:rPr lang="en-US" sz="2000" i="1" dirty="0" smtClean="0">
                <a:solidFill>
                  <a:srgbClr val="FF0000"/>
                </a:solidFill>
                <a:latin typeface="Bookman Old Style"/>
                <a:ea typeface="Times New Roman"/>
              </a:rPr>
              <a:t> </a:t>
            </a:r>
            <a:r>
              <a:rPr lang="en-US" sz="2000" i="1" dirty="0" err="1" smtClean="0">
                <a:solidFill>
                  <a:srgbClr val="FF0000"/>
                </a:solidFill>
                <a:latin typeface="Bookman Old Style"/>
                <a:ea typeface="Times New Roman"/>
              </a:rPr>
              <a:t>hal</a:t>
            </a:r>
            <a:r>
              <a:rPr lang="en-US" sz="2000" i="1" dirty="0" smtClean="0">
                <a:solidFill>
                  <a:srgbClr val="FF0000"/>
                </a:solidFill>
                <a:latin typeface="Bookman Old Style"/>
                <a:ea typeface="Times New Roman"/>
              </a:rPr>
              <a:t> </a:t>
            </a:r>
            <a:r>
              <a:rPr lang="en-US" sz="2000" i="1" dirty="0" err="1" smtClean="0">
                <a:solidFill>
                  <a:srgbClr val="FF0000"/>
                </a:solidFill>
                <a:latin typeface="Bookman Old Style"/>
                <a:ea typeface="Times New Roman"/>
              </a:rPr>
              <a:t>Standart</a:t>
            </a:r>
            <a:r>
              <a:rPr lang="en-US" sz="2000" i="1" dirty="0" smtClean="0">
                <a:solidFill>
                  <a:srgbClr val="FF0000"/>
                </a:solidFill>
                <a:latin typeface="Bookman Old Style"/>
                <a:ea typeface="Times New Roman"/>
              </a:rPr>
              <a:t> </a:t>
            </a:r>
            <a:r>
              <a:rPr lang="en-US" sz="2000" i="1" dirty="0" err="1" smtClean="0">
                <a:solidFill>
                  <a:srgbClr val="FF0000"/>
                </a:solidFill>
                <a:latin typeface="Bookman Old Style"/>
                <a:ea typeface="Times New Roman"/>
              </a:rPr>
              <a:t>harga</a:t>
            </a:r>
            <a:r>
              <a:rPr lang="en-US" sz="2000" i="1" dirty="0" smtClean="0">
                <a:solidFill>
                  <a:srgbClr val="FF0000"/>
                </a:solidFill>
                <a:latin typeface="Bookman Old Style"/>
                <a:ea typeface="Times New Roman"/>
              </a:rPr>
              <a:t> </a:t>
            </a:r>
            <a:r>
              <a:rPr lang="en-US" sz="2000" i="1" dirty="0" err="1" smtClean="0">
                <a:solidFill>
                  <a:srgbClr val="FF0000"/>
                </a:solidFill>
                <a:latin typeface="Bookman Old Style"/>
                <a:ea typeface="Times New Roman"/>
              </a:rPr>
              <a:t>Barang</a:t>
            </a:r>
            <a:r>
              <a:rPr lang="en-US" sz="2000" i="1" dirty="0" smtClean="0">
                <a:solidFill>
                  <a:srgbClr val="FF0000"/>
                </a:solidFill>
                <a:latin typeface="Bookman Old Style"/>
                <a:ea typeface="Times New Roman"/>
              </a:rPr>
              <a:t> </a:t>
            </a:r>
            <a:r>
              <a:rPr lang="en-US" sz="2000" i="1" dirty="0" err="1" smtClean="0">
                <a:solidFill>
                  <a:srgbClr val="FF0000"/>
                </a:solidFill>
                <a:latin typeface="Bookman Old Style"/>
                <a:ea typeface="Times New Roman"/>
              </a:rPr>
              <a:t>dan</a:t>
            </a:r>
            <a:r>
              <a:rPr lang="en-US" sz="2000" i="1" dirty="0" smtClean="0">
                <a:solidFill>
                  <a:srgbClr val="FF0000"/>
                </a:solidFill>
                <a:latin typeface="Bookman Old Style"/>
                <a:ea typeface="Times New Roman"/>
              </a:rPr>
              <a:t> </a:t>
            </a:r>
            <a:r>
              <a:rPr lang="en-US" sz="2000" i="1" dirty="0" err="1" smtClean="0">
                <a:solidFill>
                  <a:srgbClr val="FF0000"/>
                </a:solidFill>
                <a:latin typeface="Bookman Old Style"/>
                <a:ea typeface="Times New Roman"/>
              </a:rPr>
              <a:t>Jasa</a:t>
            </a:r>
            <a:r>
              <a:rPr lang="en-US" sz="2000" i="1" dirty="0" smtClean="0">
                <a:solidFill>
                  <a:srgbClr val="FF0000"/>
                </a:solidFill>
                <a:latin typeface="Bookman Old Style"/>
                <a:ea typeface="Times New Roman"/>
              </a:rPr>
              <a:t> </a:t>
            </a:r>
            <a:r>
              <a:rPr lang="en-US" sz="2000" i="1" dirty="0" err="1" smtClean="0">
                <a:solidFill>
                  <a:srgbClr val="FF0000"/>
                </a:solidFill>
                <a:latin typeface="Bookman Old Style"/>
                <a:ea typeface="Times New Roman"/>
              </a:rPr>
              <a:t>lebih</a:t>
            </a:r>
            <a:r>
              <a:rPr lang="en-US" sz="2000" i="1" dirty="0" smtClean="0">
                <a:solidFill>
                  <a:srgbClr val="FF0000"/>
                </a:solidFill>
                <a:latin typeface="Bookman Old Style"/>
                <a:ea typeface="Times New Roman"/>
              </a:rPr>
              <a:t> </a:t>
            </a:r>
            <a:r>
              <a:rPr lang="en-US" sz="2000" i="1" dirty="0" err="1" smtClean="0">
                <a:solidFill>
                  <a:srgbClr val="FF0000"/>
                </a:solidFill>
                <a:latin typeface="Bookman Old Style"/>
                <a:ea typeface="Times New Roman"/>
              </a:rPr>
              <a:t>rendah</a:t>
            </a:r>
            <a:r>
              <a:rPr lang="en-US" sz="2000" i="1" dirty="0" smtClean="0">
                <a:solidFill>
                  <a:srgbClr val="FF0000"/>
                </a:solidFill>
                <a:latin typeface="Bookman Old Style"/>
                <a:ea typeface="Times New Roman"/>
              </a:rPr>
              <a:t> </a:t>
            </a:r>
            <a:r>
              <a:rPr lang="en-US" sz="2000" i="1" dirty="0" err="1" smtClean="0">
                <a:solidFill>
                  <a:srgbClr val="FF0000"/>
                </a:solidFill>
                <a:latin typeface="Bookman Old Style"/>
                <a:ea typeface="Times New Roman"/>
              </a:rPr>
              <a:t>dari</a:t>
            </a:r>
            <a:r>
              <a:rPr lang="en-US" sz="2000" i="1" dirty="0" smtClean="0">
                <a:solidFill>
                  <a:srgbClr val="FF0000"/>
                </a:solidFill>
                <a:latin typeface="Bookman Old Style"/>
                <a:ea typeface="Times New Roman"/>
              </a:rPr>
              <a:t> </a:t>
            </a:r>
            <a:r>
              <a:rPr lang="en-US" sz="2000" i="1" dirty="0" err="1" smtClean="0">
                <a:solidFill>
                  <a:srgbClr val="FF0000"/>
                </a:solidFill>
                <a:latin typeface="Bookman Old Style"/>
                <a:ea typeface="Times New Roman"/>
              </a:rPr>
              <a:t>harga</a:t>
            </a:r>
            <a:r>
              <a:rPr lang="en-US" sz="2000" i="1" dirty="0" smtClean="0">
                <a:solidFill>
                  <a:srgbClr val="FF0000"/>
                </a:solidFill>
                <a:latin typeface="Bookman Old Style"/>
                <a:ea typeface="Times New Roman"/>
              </a:rPr>
              <a:t> </a:t>
            </a:r>
            <a:r>
              <a:rPr lang="en-US" sz="2000" i="1" dirty="0" err="1" smtClean="0">
                <a:solidFill>
                  <a:srgbClr val="FF0000"/>
                </a:solidFill>
                <a:latin typeface="Bookman Old Style"/>
                <a:ea typeface="Times New Roman"/>
              </a:rPr>
              <a:t>Pasar</a:t>
            </a:r>
            <a:r>
              <a:rPr lang="en-US" sz="2000" i="1" dirty="0" smtClean="0">
                <a:solidFill>
                  <a:srgbClr val="FF0000"/>
                </a:solidFill>
                <a:latin typeface="Bookman Old Style"/>
                <a:ea typeface="Times New Roman"/>
              </a:rPr>
              <a:t> di </a:t>
            </a:r>
            <a:r>
              <a:rPr lang="en-US" sz="2000" i="1" dirty="0" err="1" smtClean="0">
                <a:solidFill>
                  <a:srgbClr val="FF0000"/>
                </a:solidFill>
                <a:latin typeface="Bookman Old Style"/>
                <a:ea typeface="Times New Roman"/>
              </a:rPr>
              <a:t>Kalurahan</a:t>
            </a:r>
            <a:r>
              <a:rPr lang="en-US" sz="2000" i="1" dirty="0" smtClean="0">
                <a:solidFill>
                  <a:srgbClr val="FF0000"/>
                </a:solidFill>
                <a:latin typeface="Bookman Old Style"/>
                <a:ea typeface="Times New Roman"/>
              </a:rPr>
              <a:t> </a:t>
            </a:r>
            <a:r>
              <a:rPr lang="en-US" sz="2000" i="1" dirty="0" err="1" smtClean="0">
                <a:solidFill>
                  <a:srgbClr val="FF0000"/>
                </a:solidFill>
                <a:latin typeface="Bookman Old Style"/>
                <a:ea typeface="Times New Roman"/>
              </a:rPr>
              <a:t>maka</a:t>
            </a:r>
            <a:r>
              <a:rPr lang="en-US" sz="2000" i="1" dirty="0" smtClean="0">
                <a:solidFill>
                  <a:srgbClr val="FF0000"/>
                </a:solidFill>
                <a:latin typeface="Bookman Old Style"/>
                <a:ea typeface="Times New Roman"/>
              </a:rPr>
              <a:t> </a:t>
            </a:r>
            <a:r>
              <a:rPr lang="en-US" sz="2000" i="1" dirty="0" err="1" smtClean="0">
                <a:solidFill>
                  <a:srgbClr val="FF0000"/>
                </a:solidFill>
                <a:latin typeface="Bookman Old Style"/>
                <a:ea typeface="Times New Roman"/>
              </a:rPr>
              <a:t>penyusunan</a:t>
            </a:r>
            <a:r>
              <a:rPr lang="en-US" sz="2000" i="1" dirty="0" smtClean="0">
                <a:solidFill>
                  <a:srgbClr val="FF0000"/>
                </a:solidFill>
                <a:latin typeface="Bookman Old Style"/>
                <a:ea typeface="Times New Roman"/>
              </a:rPr>
              <a:t> </a:t>
            </a:r>
            <a:r>
              <a:rPr lang="en-US" sz="2000" i="1" dirty="0" err="1" smtClean="0">
                <a:solidFill>
                  <a:srgbClr val="FF0000"/>
                </a:solidFill>
                <a:latin typeface="Bookman Old Style"/>
                <a:ea typeface="Times New Roman"/>
              </a:rPr>
              <a:t>dan</a:t>
            </a:r>
            <a:r>
              <a:rPr lang="en-US" sz="2000" i="1" dirty="0" smtClean="0">
                <a:solidFill>
                  <a:srgbClr val="FF0000"/>
                </a:solidFill>
                <a:latin typeface="Bookman Old Style"/>
                <a:ea typeface="Times New Roman"/>
              </a:rPr>
              <a:t> </a:t>
            </a:r>
            <a:r>
              <a:rPr lang="en-US" sz="2000" i="1" dirty="0" err="1" smtClean="0">
                <a:solidFill>
                  <a:srgbClr val="FF0000"/>
                </a:solidFill>
                <a:latin typeface="Bookman Old Style"/>
                <a:ea typeface="Times New Roman"/>
              </a:rPr>
              <a:t>penetapan</a:t>
            </a:r>
            <a:r>
              <a:rPr lang="en-US" sz="2000" i="1" dirty="0" smtClean="0">
                <a:solidFill>
                  <a:srgbClr val="FF0000"/>
                </a:solidFill>
                <a:latin typeface="Bookman Old Style"/>
                <a:ea typeface="Times New Roman"/>
              </a:rPr>
              <a:t> RAB </a:t>
            </a:r>
            <a:r>
              <a:rPr lang="en-US" sz="2000" i="1" dirty="0" err="1" smtClean="0">
                <a:solidFill>
                  <a:srgbClr val="FF0000"/>
                </a:solidFill>
                <a:latin typeface="Bookman Old Style"/>
                <a:ea typeface="Times New Roman"/>
              </a:rPr>
              <a:t>Pengadaan</a:t>
            </a:r>
            <a:r>
              <a:rPr lang="en-US" sz="2000" i="1" dirty="0" smtClean="0">
                <a:solidFill>
                  <a:srgbClr val="FF0000"/>
                </a:solidFill>
                <a:latin typeface="Bookman Old Style"/>
                <a:ea typeface="Times New Roman"/>
              </a:rPr>
              <a:t> </a:t>
            </a:r>
            <a:r>
              <a:rPr lang="en-US" sz="2000" i="1" dirty="0" err="1" smtClean="0">
                <a:solidFill>
                  <a:srgbClr val="FF0000"/>
                </a:solidFill>
                <a:latin typeface="Bookman Old Style"/>
                <a:ea typeface="Times New Roman"/>
              </a:rPr>
              <a:t>dapat</a:t>
            </a:r>
            <a:r>
              <a:rPr lang="en-US" sz="2000" i="1" dirty="0" smtClean="0">
                <a:solidFill>
                  <a:srgbClr val="FF0000"/>
                </a:solidFill>
                <a:latin typeface="Bookman Old Style"/>
                <a:ea typeface="Times New Roman"/>
              </a:rPr>
              <a:t> </a:t>
            </a:r>
            <a:r>
              <a:rPr lang="en-US" sz="2000" i="1" dirty="0" err="1" smtClean="0">
                <a:solidFill>
                  <a:srgbClr val="FF0000"/>
                </a:solidFill>
                <a:latin typeface="Bookman Old Style"/>
                <a:ea typeface="Times New Roman"/>
              </a:rPr>
              <a:t>menggunakan</a:t>
            </a:r>
            <a:r>
              <a:rPr lang="en-US" sz="2000" i="1" dirty="0" smtClean="0">
                <a:solidFill>
                  <a:srgbClr val="FF0000"/>
                </a:solidFill>
                <a:latin typeface="Bookman Old Style"/>
                <a:ea typeface="Times New Roman"/>
              </a:rPr>
              <a:t> </a:t>
            </a:r>
            <a:r>
              <a:rPr lang="en-US" sz="2000" i="1" dirty="0" err="1" smtClean="0">
                <a:solidFill>
                  <a:srgbClr val="FF0000"/>
                </a:solidFill>
                <a:latin typeface="Bookman Old Style"/>
                <a:ea typeface="Times New Roman"/>
              </a:rPr>
              <a:t>harga</a:t>
            </a:r>
            <a:r>
              <a:rPr lang="en-US" sz="2000" i="1" dirty="0" smtClean="0">
                <a:solidFill>
                  <a:srgbClr val="FF0000"/>
                </a:solidFill>
                <a:latin typeface="Bookman Old Style"/>
                <a:ea typeface="Times New Roman"/>
              </a:rPr>
              <a:t> </a:t>
            </a:r>
            <a:r>
              <a:rPr lang="en-US" sz="2000" i="1" dirty="0" err="1" smtClean="0">
                <a:solidFill>
                  <a:srgbClr val="FF0000"/>
                </a:solidFill>
                <a:latin typeface="Bookman Old Style"/>
                <a:ea typeface="Times New Roman"/>
              </a:rPr>
              <a:t>Pasar</a:t>
            </a:r>
            <a:r>
              <a:rPr lang="en-US" sz="2000" i="1" dirty="0" smtClean="0">
                <a:solidFill>
                  <a:srgbClr val="FF0000"/>
                </a:solidFill>
                <a:latin typeface="Bookman Old Style"/>
                <a:ea typeface="Times New Roman"/>
              </a:rPr>
              <a:t>.</a:t>
            </a:r>
          </a:p>
          <a:p>
            <a:pPr marL="270510" marR="0" indent="-269875" algn="just">
              <a:lnSpc>
                <a:spcPct val="125000"/>
              </a:lnSpc>
              <a:spcBef>
                <a:spcPts val="0"/>
              </a:spcBef>
              <a:spcAft>
                <a:spcPts val="0"/>
              </a:spcAft>
              <a:tabLst>
                <a:tab pos="-1170305" algn="l"/>
                <a:tab pos="270510" algn="l"/>
              </a:tabLst>
            </a:pPr>
            <a:r>
              <a:rPr lang="id-ID" sz="2000" dirty="0" smtClean="0">
                <a:latin typeface="Bookman Old Style"/>
                <a:ea typeface="Times New Roman"/>
              </a:rPr>
              <a:t>(6</a:t>
            </a:r>
            <a:r>
              <a:rPr lang="id-ID" sz="2000" i="1" dirty="0" smtClean="0">
                <a:latin typeface="Bookman Old Style"/>
                <a:ea typeface="Times New Roman"/>
              </a:rPr>
              <a:t>)</a:t>
            </a:r>
            <a:r>
              <a:rPr lang="en-US" sz="2000" i="1" dirty="0" err="1" smtClean="0">
                <a:latin typeface="Bookman Old Style"/>
                <a:ea typeface="Times New Roman"/>
              </a:rPr>
              <a:t>Harga</a:t>
            </a:r>
            <a:r>
              <a:rPr lang="en-US" sz="2000" i="1" dirty="0" smtClean="0">
                <a:latin typeface="Bookman Old Style"/>
                <a:ea typeface="Times New Roman"/>
              </a:rPr>
              <a:t> </a:t>
            </a:r>
            <a:r>
              <a:rPr lang="en-US" sz="2000" i="1" dirty="0" err="1" smtClean="0">
                <a:latin typeface="Bookman Old Style"/>
                <a:ea typeface="Times New Roman"/>
              </a:rPr>
              <a:t>Pasar</a:t>
            </a:r>
            <a:r>
              <a:rPr lang="en-US" sz="2000" i="1" dirty="0" smtClean="0">
                <a:latin typeface="Bookman Old Style"/>
                <a:ea typeface="Times New Roman"/>
              </a:rPr>
              <a:t> </a:t>
            </a:r>
            <a:r>
              <a:rPr lang="en-US" sz="2000" i="1" dirty="0" err="1" smtClean="0">
                <a:latin typeface="Bookman Old Style"/>
                <a:ea typeface="Times New Roman"/>
              </a:rPr>
              <a:t>sebagaimana</a:t>
            </a:r>
            <a:r>
              <a:rPr lang="en-US" sz="2000" i="1" dirty="0" smtClean="0">
                <a:latin typeface="Bookman Old Style"/>
                <a:ea typeface="Times New Roman"/>
              </a:rPr>
              <a:t> </a:t>
            </a:r>
            <a:r>
              <a:rPr lang="en-US" sz="2000" i="1" dirty="0" err="1" smtClean="0">
                <a:latin typeface="Bookman Old Style"/>
                <a:ea typeface="Times New Roman"/>
              </a:rPr>
              <a:t>dimaksud</a:t>
            </a:r>
            <a:r>
              <a:rPr lang="en-US" sz="2000" i="1" dirty="0" smtClean="0">
                <a:latin typeface="Bookman Old Style"/>
                <a:ea typeface="Times New Roman"/>
              </a:rPr>
              <a:t> </a:t>
            </a:r>
            <a:r>
              <a:rPr lang="en-US" sz="2000" i="1" dirty="0" err="1" smtClean="0">
                <a:latin typeface="Bookman Old Style"/>
                <a:ea typeface="Times New Roman"/>
              </a:rPr>
              <a:t>ayat</a:t>
            </a:r>
            <a:r>
              <a:rPr lang="en-US" sz="2000" i="1" dirty="0" smtClean="0">
                <a:latin typeface="Bookman Old Style"/>
                <a:ea typeface="Times New Roman"/>
              </a:rPr>
              <a:t> (5)</a:t>
            </a:r>
            <a:r>
              <a:rPr lang="en-US" sz="2000" i="1" dirty="0" err="1" smtClean="0">
                <a:latin typeface="Bookman Old Style"/>
                <a:ea typeface="Times New Roman"/>
              </a:rPr>
              <a:t>memprioritaskan</a:t>
            </a:r>
            <a:r>
              <a:rPr lang="en-US" sz="2000" i="1" dirty="0" smtClean="0">
                <a:latin typeface="Bookman Old Style"/>
                <a:ea typeface="Times New Roman"/>
              </a:rPr>
              <a:t> </a:t>
            </a:r>
            <a:r>
              <a:rPr lang="en-US" sz="2000" i="1" dirty="0" err="1" smtClean="0">
                <a:latin typeface="Bookman Old Style"/>
                <a:ea typeface="Times New Roman"/>
              </a:rPr>
              <a:t>harga</a:t>
            </a:r>
            <a:r>
              <a:rPr lang="en-US" sz="2000" i="1" dirty="0" smtClean="0">
                <a:latin typeface="Bookman Old Style"/>
                <a:ea typeface="Times New Roman"/>
              </a:rPr>
              <a:t> </a:t>
            </a:r>
            <a:r>
              <a:rPr lang="en-US" sz="2000" i="1" dirty="0" err="1" smtClean="0">
                <a:latin typeface="Bookman Old Style"/>
                <a:ea typeface="Times New Roman"/>
              </a:rPr>
              <a:t>Pasar</a:t>
            </a:r>
            <a:r>
              <a:rPr lang="id-ID" sz="2000" i="1" dirty="0" smtClean="0">
                <a:latin typeface="Bookman Old Style"/>
                <a:ea typeface="Times New Roman"/>
              </a:rPr>
              <a:t> </a:t>
            </a:r>
            <a:r>
              <a:rPr lang="id-ID" sz="2000" i="1" dirty="0">
                <a:latin typeface="Bookman Old Style"/>
                <a:ea typeface="Times New Roman"/>
              </a:rPr>
              <a:t>di </a:t>
            </a:r>
            <a:r>
              <a:rPr lang="id-ID" sz="2000" i="1" dirty="0" smtClean="0">
                <a:latin typeface="Bookman Old Style"/>
                <a:ea typeface="Times New Roman"/>
              </a:rPr>
              <a:t>Kalurahan</a:t>
            </a:r>
            <a:r>
              <a:rPr lang="en-US" sz="2000" i="1" dirty="0" smtClean="0">
                <a:latin typeface="Bookman Old Style"/>
                <a:ea typeface="Times New Roman"/>
              </a:rPr>
              <a:t> </a:t>
            </a:r>
            <a:r>
              <a:rPr lang="en-US" sz="2000" i="1" dirty="0" err="1" smtClean="0">
                <a:latin typeface="Bookman Old Style"/>
                <a:ea typeface="Times New Roman"/>
              </a:rPr>
              <a:t>setempat</a:t>
            </a:r>
            <a:r>
              <a:rPr lang="en-US" sz="2000" i="1" dirty="0" smtClean="0">
                <a:latin typeface="Bookman Old Style"/>
                <a:ea typeface="Times New Roman"/>
              </a:rPr>
              <a:t> </a:t>
            </a:r>
            <a:r>
              <a:rPr lang="id-ID" sz="2000" i="1" dirty="0" smtClean="0">
                <a:latin typeface="Bookman Old Style"/>
                <a:ea typeface="Times New Roman"/>
              </a:rPr>
              <a:t>/Desa sekitar</a:t>
            </a:r>
            <a:r>
              <a:rPr lang="en-US" sz="2000" i="1" dirty="0">
                <a:latin typeface="Bookman Old Style"/>
                <a:ea typeface="Times New Roman"/>
              </a:rPr>
              <a:t>.</a:t>
            </a:r>
            <a:r>
              <a:rPr lang="id-ID" sz="2000" i="1" dirty="0" smtClean="0">
                <a:latin typeface="Bookman Old Style"/>
                <a:ea typeface="Times New Roman"/>
              </a:rPr>
              <a:t> </a:t>
            </a:r>
            <a:endParaRPr lang="en-US" sz="2000" i="1" dirty="0">
              <a:latin typeface="Times New Roman"/>
              <a:ea typeface="Times New Roman"/>
            </a:endParaRPr>
          </a:p>
          <a:p>
            <a:endParaRPr lang="en-US" sz="2000" dirty="0"/>
          </a:p>
        </p:txBody>
      </p:sp>
    </p:spTree>
    <p:extLst>
      <p:ext uri="{BB962C8B-B14F-4D97-AF65-F5344CB8AC3E}">
        <p14:creationId xmlns:p14="http://schemas.microsoft.com/office/powerpoint/2010/main" val="41347571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marL="270510" lvl="0" indent="-269875" algn="just">
              <a:lnSpc>
                <a:spcPct val="125000"/>
              </a:lnSpc>
              <a:spcBef>
                <a:spcPts val="0"/>
              </a:spcBef>
              <a:tabLst>
                <a:tab pos="-1170305" algn="l"/>
                <a:tab pos="270510" algn="l"/>
              </a:tabLst>
            </a:pPr>
            <a:r>
              <a:rPr lang="id-ID" sz="1800" dirty="0">
                <a:solidFill>
                  <a:prstClr val="black"/>
                </a:solidFill>
                <a:latin typeface="Bookman Old Style"/>
                <a:ea typeface="Times New Roman"/>
              </a:rPr>
              <a:t>(</a:t>
            </a:r>
            <a:r>
              <a:rPr lang="id-ID" sz="1800" dirty="0" smtClean="0">
                <a:solidFill>
                  <a:prstClr val="black"/>
                </a:solidFill>
                <a:latin typeface="Bookman Old Style"/>
                <a:ea typeface="Times New Roman"/>
              </a:rPr>
              <a:t>7)Dalam </a:t>
            </a:r>
            <a:r>
              <a:rPr lang="id-ID" sz="1800" dirty="0">
                <a:solidFill>
                  <a:prstClr val="black"/>
                </a:solidFill>
                <a:latin typeface="Bookman Old Style"/>
                <a:ea typeface="Times New Roman"/>
              </a:rPr>
              <a:t>hal terdapat perbedaan RAB Pengadaan dengan RAB pada DPA, sepanjang tidak melebihi nilai pagu rincian objek belanja, pengadaan dapat dilanjutkan dengan terlebih dahulu melakukan revisi RAB pada DPA dengan Keputusan Lurah. </a:t>
            </a:r>
            <a:endParaRPr lang="en-US" sz="1800" dirty="0">
              <a:solidFill>
                <a:prstClr val="black"/>
              </a:solidFill>
              <a:latin typeface="Times New Roman"/>
              <a:ea typeface="Times New Roman"/>
            </a:endParaRPr>
          </a:p>
          <a:p>
            <a:pPr marL="270510" lvl="0" indent="-269875" algn="just">
              <a:lnSpc>
                <a:spcPct val="125000"/>
              </a:lnSpc>
              <a:spcBef>
                <a:spcPts val="0"/>
              </a:spcBef>
              <a:tabLst>
                <a:tab pos="-1170305" algn="l"/>
                <a:tab pos="270510" algn="l"/>
              </a:tabLst>
            </a:pPr>
            <a:r>
              <a:rPr lang="id-ID" sz="1800" dirty="0">
                <a:solidFill>
                  <a:prstClr val="black"/>
                </a:solidFill>
                <a:latin typeface="Bookman Old Style"/>
                <a:ea typeface="Times New Roman"/>
              </a:rPr>
              <a:t>(8) </a:t>
            </a:r>
            <a:r>
              <a:rPr lang="id-ID" sz="1800" dirty="0" smtClean="0">
                <a:solidFill>
                  <a:prstClr val="black"/>
                </a:solidFill>
                <a:latin typeface="Bookman Old Style"/>
                <a:ea typeface="Times New Roman"/>
              </a:rPr>
              <a:t>Dalam </a:t>
            </a:r>
            <a:r>
              <a:rPr lang="id-ID" sz="1800" dirty="0">
                <a:solidFill>
                  <a:prstClr val="black"/>
                </a:solidFill>
                <a:latin typeface="Bookman Old Style"/>
                <a:ea typeface="Times New Roman"/>
              </a:rPr>
              <a:t>hal terdapat perbedaan RAB Pengadaan dengan RAB pada DPA yang melebihi nilai pagu rincian objek belanja, pengadaan tidak dapat dilanjutkan dan Pelaksana Teknis/Kaur melapor kepada Lurah. </a:t>
            </a:r>
            <a:endParaRPr lang="en-US" sz="1800" dirty="0">
              <a:solidFill>
                <a:prstClr val="black"/>
              </a:solidFill>
              <a:latin typeface="Times New Roman"/>
              <a:ea typeface="Times New Roman"/>
            </a:endParaRPr>
          </a:p>
          <a:p>
            <a:pPr marL="270510" lvl="0" indent="-269875" algn="just">
              <a:lnSpc>
                <a:spcPct val="125000"/>
              </a:lnSpc>
              <a:spcBef>
                <a:spcPts val="0"/>
              </a:spcBef>
              <a:tabLst>
                <a:tab pos="-1170305" algn="l"/>
                <a:tab pos="270510" algn="l"/>
              </a:tabLst>
            </a:pPr>
            <a:r>
              <a:rPr lang="id-ID" sz="1800" dirty="0">
                <a:solidFill>
                  <a:prstClr val="black"/>
                </a:solidFill>
                <a:latin typeface="Bookman Old Style"/>
                <a:ea typeface="Times New Roman"/>
              </a:rPr>
              <a:t>(</a:t>
            </a:r>
            <a:r>
              <a:rPr lang="id-ID" sz="1800" dirty="0" smtClean="0">
                <a:solidFill>
                  <a:prstClr val="black"/>
                </a:solidFill>
                <a:latin typeface="Bookman Old Style"/>
                <a:ea typeface="Times New Roman"/>
              </a:rPr>
              <a:t>9)</a:t>
            </a:r>
            <a:r>
              <a:rPr lang="id-ID" sz="1800" i="1" dirty="0" smtClean="0">
                <a:solidFill>
                  <a:prstClr val="black"/>
                </a:solidFill>
                <a:latin typeface="Bookman Old Style"/>
                <a:ea typeface="Times New Roman"/>
              </a:rPr>
              <a:t>Berdasarkan </a:t>
            </a:r>
            <a:r>
              <a:rPr lang="id-ID" sz="1800" i="1" dirty="0">
                <a:solidFill>
                  <a:prstClr val="black"/>
                </a:solidFill>
                <a:latin typeface="Bookman Old Style"/>
                <a:ea typeface="Times New Roman"/>
              </a:rPr>
              <a:t>laporan Pelaksana Teknis/Kaur sebagaimana dimaksud pada ayat (8) Lurah melakukan perubahan DPA melalui Perubahan Peraturan Kepala Desa tentang Penjabaran Anggaran Pendapatan dan Belanja Kalurahan.</a:t>
            </a:r>
            <a:endParaRPr lang="en-US" sz="1800" i="1" dirty="0">
              <a:solidFill>
                <a:prstClr val="black"/>
              </a:solidFill>
              <a:latin typeface="Times New Roman"/>
              <a:ea typeface="Times New Roman"/>
            </a:endParaRPr>
          </a:p>
          <a:p>
            <a:pPr marL="270510" lvl="0" indent="-297180" algn="just">
              <a:lnSpc>
                <a:spcPct val="125000"/>
              </a:lnSpc>
              <a:spcBef>
                <a:spcPts val="0"/>
              </a:spcBef>
              <a:tabLst>
                <a:tab pos="-1170305" algn="l"/>
                <a:tab pos="270510" algn="l"/>
              </a:tabLst>
            </a:pPr>
            <a:r>
              <a:rPr lang="id-ID" sz="1800" dirty="0">
                <a:solidFill>
                  <a:prstClr val="black"/>
                </a:solidFill>
                <a:latin typeface="Bookman Old Style"/>
                <a:ea typeface="Times New Roman"/>
              </a:rPr>
              <a:t>(</a:t>
            </a:r>
            <a:r>
              <a:rPr lang="id-ID" sz="1800" dirty="0" smtClean="0">
                <a:solidFill>
                  <a:prstClr val="black"/>
                </a:solidFill>
                <a:latin typeface="Bookman Old Style"/>
                <a:ea typeface="Times New Roman"/>
              </a:rPr>
              <a:t>10)Pelaksana </a:t>
            </a:r>
            <a:r>
              <a:rPr lang="id-ID" sz="1800" dirty="0">
                <a:solidFill>
                  <a:prstClr val="black"/>
                </a:solidFill>
                <a:latin typeface="Bookman Old Style"/>
                <a:ea typeface="Times New Roman"/>
              </a:rPr>
              <a:t>Teknis/Kaur menyampaikan dokumen persiapan Pengadaan sebagaimana dimaksud pada ayat (1) atau ayat (3) kepada TPK untuk dilakukan Pengadaan melalui Swakelola. </a:t>
            </a:r>
            <a:endParaRPr lang="en-US" sz="1800" dirty="0">
              <a:solidFill>
                <a:prstClr val="black"/>
              </a:solidFill>
              <a:latin typeface="Times New Roman"/>
              <a:ea typeface="Times New Roman"/>
            </a:endParaRPr>
          </a:p>
          <a:p>
            <a:endParaRPr lang="en-US" dirty="0"/>
          </a:p>
        </p:txBody>
      </p:sp>
    </p:spTree>
    <p:extLst>
      <p:ext uri="{BB962C8B-B14F-4D97-AF65-F5344CB8AC3E}">
        <p14:creationId xmlns:p14="http://schemas.microsoft.com/office/powerpoint/2010/main" val="36121338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667000"/>
          </a:xfrm>
        </p:spPr>
        <p:txBody>
          <a:bodyPr>
            <a:noAutofit/>
          </a:bodyPr>
          <a:lstStyle/>
          <a:p>
            <a:pPr marL="226695" indent="-226695">
              <a:lnSpc>
                <a:spcPct val="125000"/>
              </a:lnSpc>
              <a:spcBef>
                <a:spcPts val="0"/>
              </a:spcBef>
            </a:pPr>
            <a:r>
              <a:rPr lang="en-US" sz="2800" dirty="0" smtClean="0">
                <a:latin typeface="Bookman Old Style"/>
                <a:ea typeface="Times New Roman"/>
              </a:rPr>
              <a:t/>
            </a:r>
            <a:br>
              <a:rPr lang="en-US" sz="2800" dirty="0" smtClean="0">
                <a:latin typeface="Bookman Old Style"/>
                <a:ea typeface="Times New Roman"/>
              </a:rPr>
            </a:br>
            <a:r>
              <a:rPr lang="id-ID" sz="2800" dirty="0" smtClean="0">
                <a:latin typeface="Bookman Old Style"/>
                <a:ea typeface="Times New Roman"/>
              </a:rPr>
              <a:t>BAB </a:t>
            </a:r>
            <a:r>
              <a:rPr lang="id-ID" sz="2800" dirty="0">
                <a:latin typeface="Bookman Old Style"/>
                <a:ea typeface="Times New Roman"/>
              </a:rPr>
              <a:t>VIII</a:t>
            </a:r>
            <a:r>
              <a:rPr lang="en-US" sz="2800" dirty="0">
                <a:latin typeface="Times New Roman"/>
                <a:ea typeface="Times New Roman"/>
              </a:rPr>
              <a:t/>
            </a:r>
            <a:br>
              <a:rPr lang="en-US" sz="2800" dirty="0">
                <a:latin typeface="Times New Roman"/>
                <a:ea typeface="Times New Roman"/>
              </a:rPr>
            </a:br>
            <a:r>
              <a:rPr lang="id-ID" sz="2800" dirty="0">
                <a:latin typeface="Bookman Old Style"/>
                <a:ea typeface="Times New Roman"/>
              </a:rPr>
              <a:t>PELAKSANAAN </a:t>
            </a:r>
            <a:r>
              <a:rPr lang="id-ID" sz="2800" dirty="0" smtClean="0">
                <a:latin typeface="Bookman Old Style"/>
                <a:ea typeface="Times New Roman"/>
              </a:rPr>
              <a:t>PENGADAAN</a:t>
            </a:r>
            <a:r>
              <a:rPr lang="en-US" sz="2800" dirty="0">
                <a:latin typeface="Bookman Old Style"/>
                <a:ea typeface="Times New Roman"/>
              </a:rPr>
              <a:t>  </a:t>
            </a:r>
            <a:r>
              <a:rPr lang="en-US" sz="2800" dirty="0" smtClean="0">
                <a:latin typeface="Bookman Old Style"/>
                <a:ea typeface="Times New Roman"/>
              </a:rPr>
              <a:t/>
            </a:r>
            <a:br>
              <a:rPr lang="en-US" sz="2800" dirty="0" smtClean="0">
                <a:latin typeface="Bookman Old Style"/>
                <a:ea typeface="Times New Roman"/>
              </a:rPr>
            </a:br>
            <a:r>
              <a:rPr lang="en-US" sz="2800" dirty="0" smtClean="0">
                <a:latin typeface="Bookman Old Style"/>
                <a:ea typeface="Times New Roman"/>
              </a:rPr>
              <a:t>Bag </a:t>
            </a:r>
            <a:r>
              <a:rPr lang="en-US" sz="2800" dirty="0" err="1" smtClean="0">
                <a:latin typeface="Bookman Old Style"/>
                <a:ea typeface="Times New Roman"/>
              </a:rPr>
              <a:t>satu</a:t>
            </a:r>
            <a:r>
              <a:rPr lang="en-US" sz="2800" dirty="0" smtClean="0">
                <a:latin typeface="Bookman Old Style"/>
                <a:ea typeface="Times New Roman"/>
              </a:rPr>
              <a:t> </a:t>
            </a:r>
            <a:br>
              <a:rPr lang="en-US" sz="2800" dirty="0" smtClean="0">
                <a:latin typeface="Bookman Old Style"/>
                <a:ea typeface="Times New Roman"/>
              </a:rPr>
            </a:br>
            <a:r>
              <a:rPr lang="en-US" sz="2800" dirty="0" err="1" smtClean="0">
                <a:latin typeface="Bookman Old Style"/>
                <a:ea typeface="Times New Roman"/>
              </a:rPr>
              <a:t>Pasal</a:t>
            </a:r>
            <a:r>
              <a:rPr lang="en-US" sz="2800" dirty="0" smtClean="0">
                <a:latin typeface="Bookman Old Style"/>
                <a:ea typeface="Times New Roman"/>
              </a:rPr>
              <a:t> 19</a:t>
            </a:r>
            <a:br>
              <a:rPr lang="en-US" sz="2800" dirty="0" smtClean="0">
                <a:latin typeface="Bookman Old Style"/>
                <a:ea typeface="Times New Roman"/>
              </a:rPr>
            </a:br>
            <a:r>
              <a:rPr lang="en-US" sz="2800" dirty="0" smtClean="0">
                <a:latin typeface="Bookman Old Style"/>
                <a:ea typeface="Times New Roman"/>
              </a:rPr>
              <a:t> </a:t>
            </a:r>
            <a:r>
              <a:rPr lang="en-US" sz="2800" dirty="0" err="1" smtClean="0">
                <a:latin typeface="Bookman Old Style"/>
                <a:ea typeface="Times New Roman"/>
              </a:rPr>
              <a:t>Melalui</a:t>
            </a:r>
            <a:r>
              <a:rPr lang="en-US" sz="2800" dirty="0" smtClean="0">
                <a:latin typeface="Bookman Old Style"/>
                <a:ea typeface="Times New Roman"/>
              </a:rPr>
              <a:t> </a:t>
            </a:r>
            <a:r>
              <a:rPr lang="en-US" sz="2800" dirty="0" err="1" smtClean="0">
                <a:latin typeface="Bookman Old Style"/>
                <a:ea typeface="Times New Roman"/>
              </a:rPr>
              <a:t>Swakelola</a:t>
            </a:r>
            <a:r>
              <a:rPr lang="en-US" sz="2800" dirty="0">
                <a:latin typeface="Times New Roman"/>
                <a:ea typeface="Times New Roman"/>
              </a:rPr>
              <a:t/>
            </a:r>
            <a:br>
              <a:rPr lang="en-US" sz="2800" dirty="0">
                <a:latin typeface="Times New Roman"/>
                <a:ea typeface="Times New Roman"/>
              </a:rPr>
            </a:br>
            <a:endParaRPr lang="en-US" sz="2800" dirty="0"/>
          </a:p>
        </p:txBody>
      </p:sp>
      <p:sp>
        <p:nvSpPr>
          <p:cNvPr id="3" name="Content Placeholder 2"/>
          <p:cNvSpPr>
            <a:spLocks noGrp="1"/>
          </p:cNvSpPr>
          <p:nvPr>
            <p:ph idx="1"/>
          </p:nvPr>
        </p:nvSpPr>
        <p:spPr>
          <a:xfrm>
            <a:off x="457200" y="2819400"/>
            <a:ext cx="8229600" cy="3581400"/>
          </a:xfrm>
        </p:spPr>
        <p:txBody>
          <a:bodyPr>
            <a:noAutofit/>
          </a:bodyPr>
          <a:lstStyle/>
          <a:p>
            <a:pPr marL="226695" marR="0" indent="-226695" algn="just">
              <a:lnSpc>
                <a:spcPct val="125000"/>
              </a:lnSpc>
              <a:spcBef>
                <a:spcPts val="0"/>
              </a:spcBef>
              <a:spcAft>
                <a:spcPts val="0"/>
              </a:spcAft>
              <a:tabLst>
                <a:tab pos="222250" algn="l"/>
              </a:tabLst>
            </a:pPr>
            <a:r>
              <a:rPr lang="en-US" sz="2000" dirty="0" smtClean="0">
                <a:latin typeface="Bookman Old Style"/>
                <a:ea typeface="Times New Roman"/>
              </a:rPr>
              <a:t>(1)</a:t>
            </a:r>
            <a:r>
              <a:rPr lang="id-ID" sz="2000" dirty="0" smtClean="0">
                <a:latin typeface="Bookman Old Style"/>
                <a:ea typeface="Times New Roman"/>
              </a:rPr>
              <a:t>Swakelola </a:t>
            </a:r>
            <a:r>
              <a:rPr lang="id-ID" sz="2000" dirty="0">
                <a:latin typeface="Bookman Old Style"/>
                <a:ea typeface="Times New Roman"/>
              </a:rPr>
              <a:t>dilaksanakan berdasarkan dokumen persiapan Pengadaan yang disusun oleh Pelaksana Teknis/Kaur sebagaimana dimaksud pada Pasal 17 ayat (1</a:t>
            </a:r>
            <a:r>
              <a:rPr lang="id-ID" sz="2000" dirty="0" smtClean="0">
                <a:latin typeface="Bookman Old Style"/>
                <a:ea typeface="Times New Roman"/>
              </a:rPr>
              <a:t>)</a:t>
            </a:r>
            <a:endParaRPr lang="en-US" sz="2000" dirty="0">
              <a:latin typeface="Times New Roman"/>
              <a:ea typeface="Times New Roman"/>
            </a:endParaRPr>
          </a:p>
          <a:p>
            <a:pPr marL="226695" marR="0" indent="-226695" algn="just">
              <a:lnSpc>
                <a:spcPct val="125000"/>
              </a:lnSpc>
              <a:spcBef>
                <a:spcPts val="0"/>
              </a:spcBef>
              <a:spcAft>
                <a:spcPts val="0"/>
              </a:spcAft>
              <a:tabLst>
                <a:tab pos="222250" algn="l"/>
              </a:tabLst>
            </a:pPr>
            <a:r>
              <a:rPr lang="id-ID" sz="2000" dirty="0">
                <a:latin typeface="Bookman Old Style"/>
                <a:ea typeface="Times New Roman"/>
              </a:rPr>
              <a:t>(</a:t>
            </a:r>
            <a:r>
              <a:rPr lang="id-ID" sz="2000" dirty="0" smtClean="0">
                <a:latin typeface="Bookman Old Style"/>
                <a:ea typeface="Times New Roman"/>
              </a:rPr>
              <a:t>2)Swakelola </a:t>
            </a:r>
            <a:r>
              <a:rPr lang="id-ID" sz="2000" dirty="0">
                <a:latin typeface="Bookman Old Style"/>
                <a:ea typeface="Times New Roman"/>
              </a:rPr>
              <a:t>sebagaimana dimaksud pada ayat (1) dilaksanakan oleh</a:t>
            </a:r>
            <a:r>
              <a:rPr lang="en-US" sz="2000" dirty="0">
                <a:latin typeface="Bookman Old Style"/>
                <a:ea typeface="Times New Roman"/>
              </a:rPr>
              <a:t> </a:t>
            </a:r>
            <a:r>
              <a:rPr lang="id-ID" sz="2000" dirty="0" smtClean="0">
                <a:latin typeface="Bookman Old Style"/>
                <a:ea typeface="Times New Roman"/>
              </a:rPr>
              <a:t>TPK </a:t>
            </a:r>
            <a:r>
              <a:rPr lang="id-ID" sz="2000" dirty="0">
                <a:latin typeface="Bookman Old Style"/>
                <a:ea typeface="Times New Roman"/>
              </a:rPr>
              <a:t>dan dapat melibatkan masyarakat. </a:t>
            </a:r>
            <a:endParaRPr lang="en-US" sz="2000" dirty="0" smtClean="0">
              <a:latin typeface="Bookman Old Style"/>
              <a:ea typeface="Times New Roman"/>
            </a:endParaRPr>
          </a:p>
          <a:p>
            <a:pPr marL="226695" marR="0" indent="-226695" algn="just">
              <a:lnSpc>
                <a:spcPct val="125000"/>
              </a:lnSpc>
              <a:spcBef>
                <a:spcPts val="0"/>
              </a:spcBef>
              <a:spcAft>
                <a:spcPts val="0"/>
              </a:spcAft>
              <a:tabLst>
                <a:tab pos="222250" algn="l"/>
              </a:tabLst>
            </a:pPr>
            <a:r>
              <a:rPr lang="en-US" sz="2000" dirty="0" smtClean="0">
                <a:latin typeface="Bookman Old Style"/>
                <a:ea typeface="Times New Roman"/>
              </a:rPr>
              <a:t>(3)</a:t>
            </a:r>
            <a:r>
              <a:rPr lang="en-US" sz="2000" dirty="0" err="1" smtClean="0">
                <a:latin typeface="Bookman Old Style"/>
                <a:ea typeface="Times New Roman"/>
              </a:rPr>
              <a:t>Kegiatan</a:t>
            </a:r>
            <a:r>
              <a:rPr lang="en-US" sz="2000" dirty="0" smtClean="0">
                <a:latin typeface="Bookman Old Style"/>
                <a:ea typeface="Times New Roman"/>
              </a:rPr>
              <a:t> </a:t>
            </a:r>
            <a:r>
              <a:rPr lang="en-US" sz="2000" dirty="0" err="1" smtClean="0">
                <a:latin typeface="Bookman Old Style"/>
                <a:ea typeface="Times New Roman"/>
              </a:rPr>
              <a:t>atau</a:t>
            </a:r>
            <a:r>
              <a:rPr lang="en-US" sz="2000" dirty="0" smtClean="0">
                <a:latin typeface="Bookman Old Style"/>
                <a:ea typeface="Times New Roman"/>
              </a:rPr>
              <a:t> sub </a:t>
            </a:r>
            <a:r>
              <a:rPr lang="en-US" sz="2000" dirty="0" err="1" smtClean="0">
                <a:latin typeface="Bookman Old Style"/>
                <a:ea typeface="Times New Roman"/>
              </a:rPr>
              <a:t>Kegiatan</a:t>
            </a:r>
            <a:r>
              <a:rPr lang="en-US" sz="2000" dirty="0" smtClean="0">
                <a:latin typeface="Bookman Old Style"/>
                <a:ea typeface="Times New Roman"/>
              </a:rPr>
              <a:t> </a:t>
            </a:r>
            <a:r>
              <a:rPr lang="en-US" sz="2000" dirty="0" err="1" smtClean="0">
                <a:latin typeface="Bookman Old Style"/>
                <a:ea typeface="Times New Roman"/>
              </a:rPr>
              <a:t>melalui</a:t>
            </a:r>
            <a:r>
              <a:rPr lang="en-US" sz="2000" dirty="0" smtClean="0">
                <a:latin typeface="Bookman Old Style"/>
                <a:ea typeface="Times New Roman"/>
              </a:rPr>
              <a:t> </a:t>
            </a:r>
            <a:r>
              <a:rPr lang="en-US" sz="2000" dirty="0" err="1" smtClean="0">
                <a:latin typeface="Bookman Old Style"/>
                <a:ea typeface="Times New Roman"/>
              </a:rPr>
              <a:t>Swakelola</a:t>
            </a:r>
            <a:r>
              <a:rPr lang="en-US" sz="2000" dirty="0" smtClean="0">
                <a:latin typeface="Bookman Old Style"/>
                <a:ea typeface="Times New Roman"/>
              </a:rPr>
              <a:t> </a:t>
            </a:r>
            <a:r>
              <a:rPr lang="en-US" sz="2000" dirty="0" err="1" smtClean="0">
                <a:latin typeface="Bookman Old Style"/>
                <a:ea typeface="Times New Roman"/>
              </a:rPr>
              <a:t>dilaksanakan</a:t>
            </a:r>
            <a:r>
              <a:rPr lang="en-US" sz="2000" dirty="0" smtClean="0">
                <a:latin typeface="Bookman Old Style"/>
                <a:ea typeface="Times New Roman"/>
              </a:rPr>
              <a:t> </a:t>
            </a:r>
            <a:r>
              <a:rPr lang="en-US" sz="2000" dirty="0" err="1" smtClean="0">
                <a:latin typeface="Bookman Old Style"/>
                <a:ea typeface="Times New Roman"/>
              </a:rPr>
              <a:t>sesuai</a:t>
            </a:r>
            <a:r>
              <a:rPr lang="en-US" sz="2000" dirty="0" smtClean="0">
                <a:latin typeface="Bookman Old Style"/>
                <a:ea typeface="Times New Roman"/>
              </a:rPr>
              <a:t> </a:t>
            </a:r>
            <a:r>
              <a:rPr lang="en-US" sz="2000" dirty="0" err="1" smtClean="0">
                <a:latin typeface="Bookman Old Style"/>
                <a:ea typeface="Times New Roman"/>
              </a:rPr>
              <a:t>ketersediaan</a:t>
            </a:r>
            <a:r>
              <a:rPr lang="en-US" sz="2000" dirty="0" smtClean="0">
                <a:latin typeface="Bookman Old Style"/>
                <a:ea typeface="Times New Roman"/>
              </a:rPr>
              <a:t> Dana </a:t>
            </a:r>
            <a:r>
              <a:rPr lang="en-US" sz="2000" dirty="0" err="1" smtClean="0">
                <a:latin typeface="Bookman Old Style"/>
                <a:ea typeface="Times New Roman"/>
              </a:rPr>
              <a:t>dan</a:t>
            </a:r>
            <a:r>
              <a:rPr lang="en-US" sz="2000" dirty="0" smtClean="0">
                <a:latin typeface="Bookman Old Style"/>
                <a:ea typeface="Times New Roman"/>
              </a:rPr>
              <a:t> /</a:t>
            </a:r>
            <a:r>
              <a:rPr lang="en-US" sz="2000" dirty="0" err="1" smtClean="0">
                <a:latin typeface="Bookman Old Style"/>
                <a:ea typeface="Times New Roman"/>
              </a:rPr>
              <a:t>atau</a:t>
            </a:r>
            <a:r>
              <a:rPr lang="en-US" sz="2000" dirty="0" smtClean="0">
                <a:latin typeface="Bookman Old Style"/>
                <a:ea typeface="Times New Roman"/>
              </a:rPr>
              <a:t> </a:t>
            </a:r>
            <a:r>
              <a:rPr lang="en-US" sz="2000" dirty="0" err="1" smtClean="0">
                <a:latin typeface="Bookman Old Style"/>
                <a:ea typeface="Times New Roman"/>
              </a:rPr>
              <a:t>Rencana</a:t>
            </a:r>
            <a:r>
              <a:rPr lang="en-US" sz="2000" dirty="0" smtClean="0">
                <a:latin typeface="Bookman Old Style"/>
                <a:ea typeface="Times New Roman"/>
              </a:rPr>
              <a:t> </a:t>
            </a:r>
            <a:r>
              <a:rPr lang="en-US" sz="2000" dirty="0" err="1" smtClean="0">
                <a:latin typeface="Bookman Old Style"/>
                <a:ea typeface="Times New Roman"/>
              </a:rPr>
              <a:t>Anggaran</a:t>
            </a:r>
            <a:r>
              <a:rPr lang="en-US" sz="2000" dirty="0" smtClean="0">
                <a:latin typeface="Bookman Old Style"/>
                <a:ea typeface="Times New Roman"/>
              </a:rPr>
              <a:t> </a:t>
            </a:r>
            <a:r>
              <a:rPr lang="en-US" sz="2000" dirty="0" err="1" smtClean="0">
                <a:latin typeface="Bookman Old Style"/>
                <a:ea typeface="Times New Roman"/>
              </a:rPr>
              <a:t>Kas</a:t>
            </a:r>
            <a:r>
              <a:rPr lang="en-US" sz="2000" dirty="0" smtClean="0">
                <a:latin typeface="Bookman Old Style"/>
                <a:ea typeface="Times New Roman"/>
              </a:rPr>
              <a:t>.</a:t>
            </a:r>
            <a:endParaRPr lang="en-US" sz="2000" dirty="0">
              <a:latin typeface="Times New Roman"/>
              <a:ea typeface="Times New Roman"/>
            </a:endParaRPr>
          </a:p>
          <a:p>
            <a:endParaRPr lang="en-US" sz="1800" dirty="0"/>
          </a:p>
        </p:txBody>
      </p:sp>
    </p:spTree>
    <p:extLst>
      <p:ext uri="{BB962C8B-B14F-4D97-AF65-F5344CB8AC3E}">
        <p14:creationId xmlns:p14="http://schemas.microsoft.com/office/powerpoint/2010/main" val="30769360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marL="226695" lvl="0" indent="-226695" algn="just">
              <a:lnSpc>
                <a:spcPct val="125000"/>
              </a:lnSpc>
              <a:spcBef>
                <a:spcPts val="0"/>
              </a:spcBef>
              <a:tabLst>
                <a:tab pos="222250" algn="l"/>
              </a:tabLst>
            </a:pPr>
            <a:r>
              <a:rPr lang="id-ID" sz="1800" dirty="0">
                <a:solidFill>
                  <a:prstClr val="black"/>
                </a:solidFill>
                <a:latin typeface="Bookman Old Style"/>
                <a:ea typeface="Times New Roman"/>
              </a:rPr>
              <a:t>(</a:t>
            </a:r>
            <a:r>
              <a:rPr lang="en-US" sz="1800" dirty="0">
                <a:solidFill>
                  <a:prstClr val="black"/>
                </a:solidFill>
                <a:latin typeface="Bookman Old Style"/>
                <a:ea typeface="Times New Roman"/>
              </a:rPr>
              <a:t>4</a:t>
            </a:r>
            <a:r>
              <a:rPr lang="id-ID" sz="1800" dirty="0">
                <a:solidFill>
                  <a:prstClr val="black"/>
                </a:solidFill>
                <a:latin typeface="Bookman Old Style"/>
                <a:ea typeface="Times New Roman"/>
              </a:rPr>
              <a:t>)Pelaksanaan Swakelola dilakukan dengan ketentuan antara lain : </a:t>
            </a:r>
            <a:endParaRPr lang="en-US" sz="1800" dirty="0">
              <a:solidFill>
                <a:prstClr val="black"/>
              </a:solidFill>
              <a:latin typeface="Times New Roman"/>
              <a:ea typeface="Times New Roman"/>
            </a:endParaRPr>
          </a:p>
          <a:p>
            <a:pPr marL="444500" lvl="0" indent="-195580" algn="just">
              <a:lnSpc>
                <a:spcPct val="125000"/>
              </a:lnSpc>
              <a:spcBef>
                <a:spcPts val="0"/>
              </a:spcBef>
              <a:tabLst>
                <a:tab pos="444500" algn="l"/>
              </a:tabLst>
            </a:pPr>
            <a:r>
              <a:rPr lang="id-ID" sz="1800" dirty="0">
                <a:solidFill>
                  <a:prstClr val="black"/>
                </a:solidFill>
                <a:latin typeface="Bookman Old Style"/>
                <a:ea typeface="Times New Roman"/>
              </a:rPr>
              <a:t>a.</a:t>
            </a:r>
            <a:r>
              <a:rPr lang="en-US" sz="1800" dirty="0" err="1">
                <a:solidFill>
                  <a:prstClr val="black"/>
                </a:solidFill>
                <a:latin typeface="Bookman Old Style"/>
                <a:ea typeface="Times New Roman"/>
              </a:rPr>
              <a:t>Pelaksana</a:t>
            </a:r>
            <a:r>
              <a:rPr lang="en-US" sz="1800" dirty="0">
                <a:solidFill>
                  <a:prstClr val="black"/>
                </a:solidFill>
                <a:latin typeface="Bookman Old Style"/>
                <a:ea typeface="Times New Roman"/>
              </a:rPr>
              <a:t> </a:t>
            </a:r>
            <a:r>
              <a:rPr lang="en-US" sz="1800" dirty="0" err="1">
                <a:solidFill>
                  <a:prstClr val="black"/>
                </a:solidFill>
                <a:latin typeface="Bookman Old Style"/>
                <a:ea typeface="Times New Roman"/>
              </a:rPr>
              <a:t>Teknis</a:t>
            </a:r>
            <a:r>
              <a:rPr lang="en-US" sz="1800" dirty="0">
                <a:solidFill>
                  <a:prstClr val="black"/>
                </a:solidFill>
                <a:latin typeface="Bookman Old Style"/>
                <a:ea typeface="Times New Roman"/>
              </a:rPr>
              <a:t>/ </a:t>
            </a:r>
            <a:r>
              <a:rPr lang="en-US" sz="1800" dirty="0" err="1">
                <a:solidFill>
                  <a:prstClr val="black"/>
                </a:solidFill>
                <a:latin typeface="Bookman Old Style"/>
                <a:ea typeface="Times New Roman"/>
              </a:rPr>
              <a:t>Kaur</a:t>
            </a:r>
            <a:r>
              <a:rPr lang="en-US" sz="1800" dirty="0">
                <a:solidFill>
                  <a:prstClr val="black"/>
                </a:solidFill>
                <a:latin typeface="Bookman Old Style"/>
                <a:ea typeface="Times New Roman"/>
              </a:rPr>
              <a:t> </a:t>
            </a:r>
            <a:r>
              <a:rPr lang="en-US" sz="1800" dirty="0" err="1">
                <a:solidFill>
                  <a:prstClr val="black"/>
                </a:solidFill>
                <a:latin typeface="Bookman Old Style"/>
                <a:ea typeface="Times New Roman"/>
              </a:rPr>
              <a:t>atau</a:t>
            </a:r>
            <a:r>
              <a:rPr lang="en-US" sz="1800" dirty="0">
                <a:solidFill>
                  <a:prstClr val="black"/>
                </a:solidFill>
                <a:latin typeface="Bookman Old Style"/>
                <a:ea typeface="Times New Roman"/>
              </a:rPr>
              <a:t> </a:t>
            </a:r>
            <a:r>
              <a:rPr lang="id-ID" sz="1800" dirty="0">
                <a:solidFill>
                  <a:prstClr val="black"/>
                </a:solidFill>
                <a:latin typeface="Bookman Old Style"/>
                <a:ea typeface="Times New Roman"/>
              </a:rPr>
              <a:t>TPK melakukan rapat pembahasan kegiatan yang menghasilkan catatan hasil pembahasan. </a:t>
            </a:r>
            <a:endParaRPr lang="en-US" sz="1800" dirty="0">
              <a:solidFill>
                <a:prstClr val="black"/>
              </a:solidFill>
              <a:latin typeface="Times New Roman"/>
              <a:ea typeface="Times New Roman"/>
            </a:endParaRPr>
          </a:p>
          <a:p>
            <a:pPr marL="444500" lvl="0" indent="-195580" algn="just">
              <a:lnSpc>
                <a:spcPct val="125000"/>
              </a:lnSpc>
              <a:spcBef>
                <a:spcPts val="0"/>
              </a:spcBef>
              <a:tabLst>
                <a:tab pos="444500" algn="l"/>
              </a:tabLst>
            </a:pPr>
            <a:r>
              <a:rPr lang="id-ID" sz="1800" dirty="0">
                <a:solidFill>
                  <a:prstClr val="black"/>
                </a:solidFill>
                <a:latin typeface="Bookman Old Style"/>
                <a:ea typeface="Times New Roman"/>
              </a:rPr>
              <a:t>b.Apabila diperlukan, </a:t>
            </a:r>
            <a:r>
              <a:rPr lang="en-US" sz="1800" dirty="0" err="1">
                <a:solidFill>
                  <a:prstClr val="black"/>
                </a:solidFill>
                <a:latin typeface="Bookman Old Style"/>
                <a:ea typeface="Times New Roman"/>
              </a:rPr>
              <a:t>Pelaksana</a:t>
            </a:r>
            <a:r>
              <a:rPr lang="en-US" sz="1800" dirty="0">
                <a:solidFill>
                  <a:prstClr val="black"/>
                </a:solidFill>
                <a:latin typeface="Bookman Old Style"/>
                <a:ea typeface="Times New Roman"/>
              </a:rPr>
              <a:t> </a:t>
            </a:r>
            <a:r>
              <a:rPr lang="en-US" sz="1800" dirty="0" err="1">
                <a:solidFill>
                  <a:prstClr val="black"/>
                </a:solidFill>
                <a:latin typeface="Bookman Old Style"/>
                <a:ea typeface="Times New Roman"/>
              </a:rPr>
              <a:t>Teknis</a:t>
            </a:r>
            <a:r>
              <a:rPr lang="en-US" sz="1800" dirty="0">
                <a:solidFill>
                  <a:prstClr val="black"/>
                </a:solidFill>
                <a:latin typeface="Bookman Old Style"/>
                <a:ea typeface="Times New Roman"/>
              </a:rPr>
              <a:t>/ </a:t>
            </a:r>
            <a:r>
              <a:rPr lang="en-US" sz="1800" dirty="0" err="1">
                <a:solidFill>
                  <a:prstClr val="black"/>
                </a:solidFill>
                <a:latin typeface="Bookman Old Style"/>
                <a:ea typeface="Times New Roman"/>
              </a:rPr>
              <a:t>Kaur</a:t>
            </a:r>
            <a:r>
              <a:rPr lang="en-US" sz="1800" dirty="0">
                <a:solidFill>
                  <a:prstClr val="black"/>
                </a:solidFill>
                <a:latin typeface="Bookman Old Style"/>
                <a:ea typeface="Times New Roman"/>
              </a:rPr>
              <a:t> </a:t>
            </a:r>
            <a:r>
              <a:rPr lang="en-US" sz="1800" dirty="0" err="1">
                <a:solidFill>
                  <a:prstClr val="black"/>
                </a:solidFill>
                <a:latin typeface="Bookman Old Style"/>
                <a:ea typeface="Times New Roman"/>
              </a:rPr>
              <a:t>atau</a:t>
            </a:r>
            <a:r>
              <a:rPr lang="en-US" sz="1800" dirty="0">
                <a:solidFill>
                  <a:prstClr val="black"/>
                </a:solidFill>
                <a:latin typeface="Bookman Old Style"/>
                <a:ea typeface="Times New Roman"/>
              </a:rPr>
              <a:t> </a:t>
            </a:r>
            <a:r>
              <a:rPr lang="id-ID" sz="1800" dirty="0">
                <a:solidFill>
                  <a:prstClr val="black"/>
                </a:solidFill>
                <a:latin typeface="Bookman Old Style"/>
                <a:ea typeface="Times New Roman"/>
              </a:rPr>
              <a:t>TPK menentukan narasumber/ tenaga kerja dengan ketentuan sebagai berikut: </a:t>
            </a:r>
            <a:endParaRPr lang="en-US" sz="1800" dirty="0">
              <a:solidFill>
                <a:prstClr val="black"/>
              </a:solidFill>
              <a:latin typeface="Times New Roman"/>
              <a:ea typeface="Times New Roman"/>
            </a:endParaRPr>
          </a:p>
          <a:p>
            <a:pPr marL="711200" marR="0" indent="-226695" algn="just">
              <a:lnSpc>
                <a:spcPct val="125000"/>
              </a:lnSpc>
              <a:spcBef>
                <a:spcPts val="0"/>
              </a:spcBef>
              <a:spcAft>
                <a:spcPts val="0"/>
              </a:spcAft>
              <a:tabLst>
                <a:tab pos="711200" algn="l"/>
              </a:tabLst>
            </a:pPr>
            <a:r>
              <a:rPr lang="id-ID" sz="2000" dirty="0" smtClean="0">
                <a:latin typeface="Bookman Old Style"/>
                <a:ea typeface="Times New Roman"/>
              </a:rPr>
              <a:t>1)Narasumber </a:t>
            </a:r>
            <a:r>
              <a:rPr lang="id-ID" sz="2000" dirty="0">
                <a:latin typeface="Bookman Old Style"/>
                <a:ea typeface="Times New Roman"/>
              </a:rPr>
              <a:t>diutamakan berasal dari masyarakat Kalurahan setempat, organisasi perangkat daerah kabupaten, dan/atau tenaga profesional; dan/atau</a:t>
            </a:r>
            <a:endParaRPr lang="en-US" sz="2000" dirty="0">
              <a:latin typeface="Times New Roman"/>
              <a:ea typeface="Times New Roman"/>
            </a:endParaRPr>
          </a:p>
          <a:p>
            <a:pPr marL="711200" marR="0" indent="-226695" algn="just">
              <a:lnSpc>
                <a:spcPct val="125000"/>
              </a:lnSpc>
              <a:spcBef>
                <a:spcPts val="0"/>
              </a:spcBef>
              <a:spcAft>
                <a:spcPts val="0"/>
              </a:spcAft>
              <a:tabLst>
                <a:tab pos="711200" algn="l"/>
              </a:tabLst>
            </a:pPr>
            <a:r>
              <a:rPr lang="id-ID" sz="2000" dirty="0" smtClean="0">
                <a:latin typeface="Bookman Old Style"/>
                <a:ea typeface="Times New Roman"/>
              </a:rPr>
              <a:t>2)</a:t>
            </a:r>
            <a:r>
              <a:rPr lang="id-ID" sz="2000" i="1" dirty="0" smtClean="0">
                <a:latin typeface="Bookman Old Style"/>
                <a:ea typeface="Times New Roman"/>
              </a:rPr>
              <a:t>Tenaga </a:t>
            </a:r>
            <a:r>
              <a:rPr lang="id-ID" sz="2000" i="1" dirty="0">
                <a:latin typeface="Bookman Old Style"/>
                <a:ea typeface="Times New Roman"/>
              </a:rPr>
              <a:t>kerja diutamakan berasal dari masyarakat Kalurahan </a:t>
            </a:r>
            <a:r>
              <a:rPr lang="id-ID" sz="2000" i="1" dirty="0" smtClean="0">
                <a:latin typeface="Bookman Old Style"/>
                <a:ea typeface="Times New Roman"/>
              </a:rPr>
              <a:t>setempat</a:t>
            </a:r>
            <a:endParaRPr lang="en-US" sz="2000" i="1" dirty="0" smtClean="0">
              <a:latin typeface="Bookman Old Style"/>
              <a:ea typeface="Times New Roman"/>
            </a:endParaRPr>
          </a:p>
          <a:p>
            <a:pPr marL="471170" marR="0" indent="-200660" algn="just">
              <a:lnSpc>
                <a:spcPct val="125000"/>
              </a:lnSpc>
              <a:spcBef>
                <a:spcPts val="0"/>
              </a:spcBef>
              <a:spcAft>
                <a:spcPts val="0"/>
              </a:spcAft>
            </a:pPr>
            <a:r>
              <a:rPr lang="en-US" sz="2000" dirty="0">
                <a:latin typeface="Bookman Old Style"/>
                <a:ea typeface="Times New Roman"/>
              </a:rPr>
              <a:t>c</a:t>
            </a:r>
            <a:r>
              <a:rPr lang="en-US" sz="2000" dirty="0" smtClean="0">
                <a:latin typeface="Bookman Old Style"/>
                <a:ea typeface="Times New Roman"/>
              </a:rPr>
              <a:t>.</a:t>
            </a:r>
            <a:r>
              <a:rPr lang="id-ID" sz="2000" dirty="0" smtClean="0">
                <a:latin typeface="Bookman Old Style"/>
                <a:ea typeface="Times New Roman"/>
              </a:rPr>
              <a:t>TPK </a:t>
            </a:r>
            <a:r>
              <a:rPr lang="id-ID" sz="2000" dirty="0">
                <a:latin typeface="Bookman Old Style"/>
                <a:ea typeface="Times New Roman"/>
              </a:rPr>
              <a:t>menyusun laporan hasil pelaksanaan kegiatan beserta dokumentasi kegiatan. </a:t>
            </a:r>
            <a:endParaRPr lang="en-US" sz="2000" dirty="0">
              <a:latin typeface="Times New Roman"/>
              <a:ea typeface="Times New Roman"/>
            </a:endParaRPr>
          </a:p>
          <a:p>
            <a:pPr marL="711200" marR="0" indent="-226695" algn="just">
              <a:lnSpc>
                <a:spcPct val="125000"/>
              </a:lnSpc>
              <a:spcBef>
                <a:spcPts val="0"/>
              </a:spcBef>
              <a:spcAft>
                <a:spcPts val="0"/>
              </a:spcAft>
              <a:tabLst>
                <a:tab pos="711200" algn="l"/>
              </a:tabLst>
            </a:pPr>
            <a:endParaRPr lang="en-US" sz="2000" dirty="0" smtClean="0">
              <a:latin typeface="Bookman Old Style"/>
              <a:ea typeface="Times New Roman"/>
            </a:endParaRPr>
          </a:p>
        </p:txBody>
      </p:sp>
    </p:spTree>
    <p:extLst>
      <p:ext uri="{BB962C8B-B14F-4D97-AF65-F5344CB8AC3E}">
        <p14:creationId xmlns:p14="http://schemas.microsoft.com/office/powerpoint/2010/main" val="15149978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p:spPr>
        <p:txBody>
          <a:bodyPr>
            <a:noAutofit/>
          </a:bodyPr>
          <a:lstStyle/>
          <a:p>
            <a:r>
              <a:rPr lang="en-US" sz="2800" dirty="0" smtClean="0">
                <a:latin typeface="Baskerville Old Face" pitchFamily="18" charset="0"/>
              </a:rPr>
              <a:t>BAB III</a:t>
            </a:r>
            <a:br>
              <a:rPr lang="en-US" sz="2800" dirty="0" smtClean="0">
                <a:latin typeface="Baskerville Old Face" pitchFamily="18" charset="0"/>
              </a:rPr>
            </a:br>
            <a:r>
              <a:rPr lang="en-US" sz="2800" dirty="0" smtClean="0">
                <a:latin typeface="Baskerville Old Face" pitchFamily="18" charset="0"/>
              </a:rPr>
              <a:t>Tata </a:t>
            </a:r>
            <a:r>
              <a:rPr lang="en-US" sz="2800" dirty="0" err="1" smtClean="0">
                <a:latin typeface="Baskerville Old Face" pitchFamily="18" charset="0"/>
              </a:rPr>
              <a:t>Nilai</a:t>
            </a:r>
            <a:r>
              <a:rPr lang="en-US" sz="2800" dirty="0" smtClean="0">
                <a:latin typeface="Baskerville Old Face" pitchFamily="18" charset="0"/>
              </a:rPr>
              <a:t> </a:t>
            </a:r>
            <a:r>
              <a:rPr lang="en-US" sz="2800" dirty="0" err="1" smtClean="0">
                <a:latin typeface="Baskerville Old Face" pitchFamily="18" charset="0"/>
              </a:rPr>
              <a:t>Pengadaan</a:t>
            </a:r>
            <a:r>
              <a:rPr lang="en-US" sz="2800" dirty="0" smtClean="0">
                <a:latin typeface="Baskerville Old Face" pitchFamily="18" charset="0"/>
              </a:rPr>
              <a:t/>
            </a:r>
            <a:br>
              <a:rPr lang="en-US" sz="2800" dirty="0" smtClean="0">
                <a:latin typeface="Baskerville Old Face" pitchFamily="18" charset="0"/>
              </a:rPr>
            </a:br>
            <a:r>
              <a:rPr lang="en-US" sz="2800" dirty="0" err="1" smtClean="0">
                <a:latin typeface="Baskerville Old Face" pitchFamily="18" charset="0"/>
              </a:rPr>
              <a:t>Prinsip</a:t>
            </a:r>
            <a:r>
              <a:rPr lang="en-US" sz="2800" dirty="0" smtClean="0">
                <a:latin typeface="Baskerville Old Face" pitchFamily="18" charset="0"/>
              </a:rPr>
              <a:t> </a:t>
            </a:r>
            <a:r>
              <a:rPr lang="en-US" sz="2800" dirty="0" err="1" smtClean="0">
                <a:latin typeface="Baskerville Old Face" pitchFamily="18" charset="0"/>
              </a:rPr>
              <a:t>Prinsip</a:t>
            </a:r>
            <a:r>
              <a:rPr lang="en-US" sz="2800" dirty="0" smtClean="0">
                <a:latin typeface="Baskerville Old Face" pitchFamily="18" charset="0"/>
              </a:rPr>
              <a:t> </a:t>
            </a:r>
            <a:r>
              <a:rPr lang="en-US" sz="2800" dirty="0" err="1" smtClean="0">
                <a:latin typeface="Baskerville Old Face" pitchFamily="18" charset="0"/>
              </a:rPr>
              <a:t>Pengadaan</a:t>
            </a:r>
            <a:r>
              <a:rPr lang="en-US" sz="2800" dirty="0" smtClean="0">
                <a:latin typeface="Baskerville Old Face" pitchFamily="18" charset="0"/>
              </a:rPr>
              <a:t> </a:t>
            </a:r>
            <a:br>
              <a:rPr lang="en-US" sz="2800" dirty="0" smtClean="0">
                <a:latin typeface="Baskerville Old Face" pitchFamily="18" charset="0"/>
              </a:rPr>
            </a:br>
            <a:r>
              <a:rPr lang="en-US" sz="2800" dirty="0" err="1" smtClean="0">
                <a:latin typeface="Baskerville Old Face" pitchFamily="18" charset="0"/>
              </a:rPr>
              <a:t>Pasal</a:t>
            </a:r>
            <a:r>
              <a:rPr lang="en-US" sz="2800" dirty="0" smtClean="0">
                <a:latin typeface="Baskerville Old Face" pitchFamily="18" charset="0"/>
              </a:rPr>
              <a:t> 4</a:t>
            </a:r>
            <a:endParaRPr lang="en-US" sz="2800" dirty="0">
              <a:latin typeface="Baskerville Old Face" pitchFamily="18" charset="0"/>
            </a:endParaRPr>
          </a:p>
        </p:txBody>
      </p:sp>
      <p:sp>
        <p:nvSpPr>
          <p:cNvPr id="3" name="Content Placeholder 2"/>
          <p:cNvSpPr>
            <a:spLocks noGrp="1"/>
          </p:cNvSpPr>
          <p:nvPr>
            <p:ph idx="1"/>
          </p:nvPr>
        </p:nvSpPr>
        <p:spPr>
          <a:xfrm>
            <a:off x="457200" y="2209800"/>
            <a:ext cx="8229600" cy="3916363"/>
          </a:xfrm>
        </p:spPr>
        <p:txBody>
          <a:bodyPr>
            <a:normAutofit lnSpcReduction="10000"/>
          </a:bodyPr>
          <a:lstStyle/>
          <a:p>
            <a:r>
              <a:rPr lang="en-US" sz="2400" dirty="0" smtClean="0"/>
              <a:t>1</a:t>
            </a:r>
            <a:r>
              <a:rPr lang="en-US" sz="2400" dirty="0" smtClean="0">
                <a:latin typeface="Baskerville Old Face" pitchFamily="18" charset="0"/>
              </a:rPr>
              <a:t>.Efisien</a:t>
            </a:r>
          </a:p>
          <a:p>
            <a:r>
              <a:rPr lang="en-US" sz="2400" dirty="0" smtClean="0">
                <a:latin typeface="Baskerville Old Face" pitchFamily="18" charset="0"/>
              </a:rPr>
              <a:t>2.Efektif</a:t>
            </a:r>
          </a:p>
          <a:p>
            <a:r>
              <a:rPr lang="en-US" sz="2400" dirty="0" smtClean="0">
                <a:latin typeface="Baskerville Old Face" pitchFamily="18" charset="0"/>
              </a:rPr>
              <a:t>3.Transparan</a:t>
            </a:r>
          </a:p>
          <a:p>
            <a:r>
              <a:rPr lang="en-US" sz="2400" dirty="0" smtClean="0">
                <a:latin typeface="Baskerville Old Face" pitchFamily="18" charset="0"/>
              </a:rPr>
              <a:t>4.Terbuka</a:t>
            </a:r>
          </a:p>
          <a:p>
            <a:r>
              <a:rPr lang="en-US" sz="2400" dirty="0" smtClean="0">
                <a:latin typeface="Baskerville Old Face" pitchFamily="18" charset="0"/>
              </a:rPr>
              <a:t>5.</a:t>
            </a:r>
            <a:r>
              <a:rPr lang="en-US" sz="2400" dirty="0" smtClean="0">
                <a:solidFill>
                  <a:srgbClr val="FF0000"/>
                </a:solidFill>
                <a:latin typeface="Baskerville Old Face" pitchFamily="18" charset="0"/>
              </a:rPr>
              <a:t>Pemberdayaan </a:t>
            </a:r>
            <a:r>
              <a:rPr lang="en-US" sz="2400" dirty="0" err="1" smtClean="0">
                <a:solidFill>
                  <a:srgbClr val="FF0000"/>
                </a:solidFill>
                <a:latin typeface="Baskerville Old Face" pitchFamily="18" charset="0"/>
              </a:rPr>
              <a:t>Masyarakat</a:t>
            </a:r>
            <a:endParaRPr lang="en-US" sz="2400" dirty="0" smtClean="0">
              <a:solidFill>
                <a:srgbClr val="FF0000"/>
              </a:solidFill>
              <a:latin typeface="Baskerville Old Face" pitchFamily="18" charset="0"/>
            </a:endParaRPr>
          </a:p>
          <a:p>
            <a:r>
              <a:rPr lang="en-US" sz="2400" dirty="0" smtClean="0">
                <a:latin typeface="Baskerville Old Face" pitchFamily="18" charset="0"/>
              </a:rPr>
              <a:t>6.Gotong </a:t>
            </a:r>
            <a:r>
              <a:rPr lang="en-US" sz="2400" dirty="0" err="1" smtClean="0">
                <a:latin typeface="Baskerville Old Face" pitchFamily="18" charset="0"/>
              </a:rPr>
              <a:t>royong</a:t>
            </a:r>
            <a:endParaRPr lang="en-US" sz="2400" dirty="0" smtClean="0">
              <a:latin typeface="Baskerville Old Face" pitchFamily="18" charset="0"/>
            </a:endParaRPr>
          </a:p>
          <a:p>
            <a:r>
              <a:rPr lang="en-US" sz="2400" dirty="0" smtClean="0">
                <a:latin typeface="Baskerville Old Face" pitchFamily="18" charset="0"/>
              </a:rPr>
              <a:t>7.Bersaing</a:t>
            </a:r>
          </a:p>
          <a:p>
            <a:r>
              <a:rPr lang="en-US" sz="2400" dirty="0" smtClean="0">
                <a:latin typeface="Baskerville Old Face" pitchFamily="18" charset="0"/>
              </a:rPr>
              <a:t>8.Adil</a:t>
            </a:r>
          </a:p>
          <a:p>
            <a:r>
              <a:rPr lang="en-US" sz="2400" dirty="0" smtClean="0">
                <a:latin typeface="Baskerville Old Face" pitchFamily="18" charset="0"/>
              </a:rPr>
              <a:t>9.Akuntable</a:t>
            </a:r>
            <a:endParaRPr lang="en-US" sz="2400" dirty="0">
              <a:latin typeface="Baskerville Old Face" pitchFamily="18" charset="0"/>
            </a:endParaRPr>
          </a:p>
        </p:txBody>
      </p:sp>
    </p:spTree>
    <p:extLst>
      <p:ext uri="{BB962C8B-B14F-4D97-AF65-F5344CB8AC3E}">
        <p14:creationId xmlns:p14="http://schemas.microsoft.com/office/powerpoint/2010/main" val="87990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4953000"/>
          </a:xfrm>
        </p:spPr>
        <p:txBody>
          <a:bodyPr>
            <a:noAutofit/>
          </a:bodyPr>
          <a:lstStyle/>
          <a:p>
            <a:pPr marL="270510" marR="0" indent="-270510" algn="just">
              <a:lnSpc>
                <a:spcPct val="125000"/>
              </a:lnSpc>
              <a:spcBef>
                <a:spcPts val="0"/>
              </a:spcBef>
              <a:spcAft>
                <a:spcPts val="0"/>
              </a:spcAft>
              <a:tabLst>
                <a:tab pos="270510" algn="l"/>
              </a:tabLst>
            </a:pPr>
            <a:r>
              <a:rPr lang="en-US" sz="1800" dirty="0" smtClean="0">
                <a:latin typeface="Bookman Old Style"/>
                <a:ea typeface="Times New Roman"/>
              </a:rPr>
              <a:t>(5)</a:t>
            </a:r>
            <a:r>
              <a:rPr lang="id-ID" sz="1800" i="1" dirty="0" smtClean="0">
                <a:solidFill>
                  <a:srgbClr val="FF0000"/>
                </a:solidFill>
                <a:latin typeface="Bookman Old Style"/>
                <a:ea typeface="Times New Roman"/>
              </a:rPr>
              <a:t>Dalam </a:t>
            </a:r>
            <a:r>
              <a:rPr lang="en-US" sz="1800" i="1" dirty="0" err="1" smtClean="0">
                <a:solidFill>
                  <a:srgbClr val="FF0000"/>
                </a:solidFill>
                <a:latin typeface="Bookman Old Style"/>
                <a:ea typeface="Times New Roman"/>
              </a:rPr>
              <a:t>melaksanakan</a:t>
            </a:r>
            <a:r>
              <a:rPr lang="en-US" sz="1800" i="1" dirty="0" smtClean="0">
                <a:solidFill>
                  <a:srgbClr val="FF0000"/>
                </a:solidFill>
                <a:latin typeface="Bookman Old Style"/>
                <a:ea typeface="Times New Roman"/>
              </a:rPr>
              <a:t> </a:t>
            </a:r>
            <a:r>
              <a:rPr lang="en-US" sz="1800" i="1" dirty="0" err="1" smtClean="0">
                <a:solidFill>
                  <a:srgbClr val="FF0000"/>
                </a:solidFill>
                <a:latin typeface="Bookman Old Style"/>
                <a:ea typeface="Times New Roman"/>
              </a:rPr>
              <a:t>Kegiatan</a:t>
            </a:r>
            <a:r>
              <a:rPr lang="id-ID" sz="1800" i="1" dirty="0" smtClean="0">
                <a:solidFill>
                  <a:srgbClr val="FF0000"/>
                </a:solidFill>
                <a:latin typeface="Bookman Old Style"/>
                <a:ea typeface="Times New Roman"/>
              </a:rPr>
              <a:t> </a:t>
            </a:r>
            <a:r>
              <a:rPr lang="id-ID" sz="1800" i="1" dirty="0">
                <a:solidFill>
                  <a:srgbClr val="FF0000"/>
                </a:solidFill>
                <a:latin typeface="Bookman Old Style"/>
                <a:ea typeface="Times New Roman"/>
              </a:rPr>
              <a:t>Swakelola </a:t>
            </a:r>
            <a:r>
              <a:rPr lang="en-US" sz="1800" i="1" dirty="0" smtClean="0">
                <a:solidFill>
                  <a:srgbClr val="FF0000"/>
                </a:solidFill>
                <a:latin typeface="Bookman Old Style"/>
                <a:ea typeface="Times New Roman"/>
              </a:rPr>
              <a:t>TPK </a:t>
            </a:r>
            <a:r>
              <a:rPr lang="en-US" sz="1800" i="1" dirty="0" err="1" smtClean="0">
                <a:solidFill>
                  <a:srgbClr val="FF0000"/>
                </a:solidFill>
                <a:latin typeface="Bookman Old Style"/>
                <a:ea typeface="Times New Roman"/>
              </a:rPr>
              <a:t>memanfaatkan</a:t>
            </a:r>
            <a:r>
              <a:rPr lang="en-US" sz="1800" i="1" dirty="0" smtClean="0">
                <a:solidFill>
                  <a:srgbClr val="FF0000"/>
                </a:solidFill>
                <a:latin typeface="Bookman Old Style"/>
                <a:ea typeface="Times New Roman"/>
              </a:rPr>
              <a:t> </a:t>
            </a:r>
            <a:r>
              <a:rPr lang="id-ID" sz="1800" i="1" dirty="0" smtClean="0">
                <a:solidFill>
                  <a:srgbClr val="FF0000"/>
                </a:solidFill>
                <a:latin typeface="Bookman Old Style"/>
                <a:ea typeface="Times New Roman"/>
              </a:rPr>
              <a:t> </a:t>
            </a:r>
            <a:r>
              <a:rPr lang="id-ID" sz="1800" i="1" dirty="0">
                <a:solidFill>
                  <a:srgbClr val="FF0000"/>
                </a:solidFill>
                <a:latin typeface="Bookman Old Style"/>
                <a:ea typeface="Times New Roman"/>
              </a:rPr>
              <a:t>sarana prasarana/ </a:t>
            </a:r>
            <a:r>
              <a:rPr lang="id-ID" sz="1800" i="1" dirty="0" smtClean="0">
                <a:solidFill>
                  <a:srgbClr val="FF0000"/>
                </a:solidFill>
                <a:latin typeface="Bookman Old Style"/>
                <a:ea typeface="Times New Roman"/>
              </a:rPr>
              <a:t>peralatan/material/baha</a:t>
            </a:r>
            <a:r>
              <a:rPr lang="en-US" sz="1800" i="1" dirty="0" smtClean="0">
                <a:solidFill>
                  <a:srgbClr val="FF0000"/>
                </a:solidFill>
                <a:latin typeface="Bookman Old Style"/>
                <a:ea typeface="Times New Roman"/>
              </a:rPr>
              <a:t>n yang </a:t>
            </a:r>
            <a:r>
              <a:rPr lang="en-US" sz="1800" i="1" dirty="0" err="1" smtClean="0">
                <a:solidFill>
                  <a:srgbClr val="FF0000"/>
                </a:solidFill>
                <a:latin typeface="Bookman Old Style"/>
                <a:ea typeface="Times New Roman"/>
              </a:rPr>
              <a:t>tercatat</a:t>
            </a:r>
            <a:r>
              <a:rPr lang="id-ID" sz="1800" i="1" dirty="0" smtClean="0">
                <a:solidFill>
                  <a:srgbClr val="FF0000"/>
                </a:solidFill>
                <a:latin typeface="Bookman Old Style"/>
                <a:ea typeface="Times New Roman"/>
              </a:rPr>
              <a:t>/dikuasai </a:t>
            </a:r>
            <a:r>
              <a:rPr lang="id-ID" sz="1800" i="1" dirty="0">
                <a:solidFill>
                  <a:srgbClr val="FF0000"/>
                </a:solidFill>
                <a:latin typeface="Bookman Old Style"/>
                <a:ea typeface="Times New Roman"/>
              </a:rPr>
              <a:t>Kalurahan</a:t>
            </a:r>
            <a:r>
              <a:rPr lang="id-ID" sz="1800" i="1" dirty="0">
                <a:latin typeface="Bookman Old Style"/>
                <a:ea typeface="Times New Roman"/>
              </a:rPr>
              <a:t> </a:t>
            </a:r>
            <a:endParaRPr lang="en-US" sz="1800" i="1" dirty="0" smtClean="0">
              <a:latin typeface="Bookman Old Style"/>
              <a:ea typeface="Times New Roman"/>
            </a:endParaRPr>
          </a:p>
          <a:p>
            <a:pPr marL="270510" marR="0" indent="-270510" algn="just">
              <a:lnSpc>
                <a:spcPct val="125000"/>
              </a:lnSpc>
              <a:spcBef>
                <a:spcPts val="0"/>
              </a:spcBef>
              <a:spcAft>
                <a:spcPts val="0"/>
              </a:spcAft>
              <a:tabLst>
                <a:tab pos="270510" algn="l"/>
              </a:tabLst>
            </a:pPr>
            <a:r>
              <a:rPr lang="en-US" sz="1800" dirty="0" smtClean="0">
                <a:latin typeface="Bookman Old Style"/>
                <a:ea typeface="Times New Roman"/>
              </a:rPr>
              <a:t>(6)</a:t>
            </a:r>
            <a:r>
              <a:rPr lang="id-ID" sz="1800" dirty="0" smtClean="0">
                <a:latin typeface="Bookman Old Style"/>
                <a:ea typeface="Times New Roman"/>
              </a:rPr>
              <a:t>Dalam  </a:t>
            </a:r>
            <a:r>
              <a:rPr lang="id-ID" sz="1800" dirty="0">
                <a:latin typeface="Bookman Old Style"/>
                <a:ea typeface="Times New Roman"/>
              </a:rPr>
              <a:t>hal  pelaksanaan Swakelola membutuhkan sarana prasarana/ peralatan/material/bahan yang tidak dimiliki/dikuasai Kalurahan </a:t>
            </a:r>
            <a:r>
              <a:rPr lang="id-ID" sz="1800" i="1" dirty="0">
                <a:latin typeface="Bookman Old Style"/>
                <a:ea typeface="Times New Roman"/>
              </a:rPr>
              <a:t>maka  </a:t>
            </a:r>
            <a:r>
              <a:rPr lang="en-US" sz="1800" i="1" dirty="0" err="1">
                <a:latin typeface="Bookman Old Style"/>
                <a:ea typeface="Times New Roman"/>
              </a:rPr>
              <a:t>Pelaksana</a:t>
            </a:r>
            <a:r>
              <a:rPr lang="en-US" sz="1800" i="1" dirty="0">
                <a:latin typeface="Bookman Old Style"/>
                <a:ea typeface="Times New Roman"/>
              </a:rPr>
              <a:t> </a:t>
            </a:r>
            <a:r>
              <a:rPr lang="en-US" sz="1800" i="1" dirty="0" err="1">
                <a:latin typeface="Bookman Old Style"/>
                <a:ea typeface="Times New Roman"/>
              </a:rPr>
              <a:t>Teknis</a:t>
            </a:r>
            <a:r>
              <a:rPr lang="en-US" sz="1800" i="1" dirty="0">
                <a:latin typeface="Bookman Old Style"/>
                <a:ea typeface="Times New Roman"/>
              </a:rPr>
              <a:t>/</a:t>
            </a:r>
            <a:r>
              <a:rPr lang="en-US" sz="1800" i="1" dirty="0" err="1">
                <a:latin typeface="Bookman Old Style"/>
                <a:ea typeface="Times New Roman"/>
              </a:rPr>
              <a:t>Kaur</a:t>
            </a:r>
            <a:r>
              <a:rPr lang="en-US" sz="1800" i="1" dirty="0">
                <a:latin typeface="Bookman Old Style"/>
                <a:ea typeface="Times New Roman"/>
              </a:rPr>
              <a:t> </a:t>
            </a:r>
            <a:r>
              <a:rPr lang="en-US" sz="1800" i="1" dirty="0" err="1">
                <a:latin typeface="Bookman Old Style"/>
                <a:ea typeface="Times New Roman"/>
              </a:rPr>
              <a:t>atau</a:t>
            </a:r>
            <a:r>
              <a:rPr lang="en-US" sz="1800" i="1" dirty="0">
                <a:latin typeface="Bookman Old Style"/>
                <a:ea typeface="Times New Roman"/>
              </a:rPr>
              <a:t> </a:t>
            </a:r>
            <a:r>
              <a:rPr lang="id-ID" sz="1800" i="1" dirty="0">
                <a:latin typeface="Bookman Old Style"/>
                <a:ea typeface="Times New Roman"/>
              </a:rPr>
              <a:t>TPK melaksanakan Pengadaan melalui Penyedia. </a:t>
            </a:r>
            <a:endParaRPr lang="en-US" sz="1800" i="1" dirty="0">
              <a:latin typeface="Times New Roman"/>
              <a:ea typeface="Times New Roman"/>
            </a:endParaRPr>
          </a:p>
          <a:p>
            <a:pPr marL="270510" marR="0" indent="-270510" algn="just">
              <a:lnSpc>
                <a:spcPct val="125000"/>
              </a:lnSpc>
              <a:spcBef>
                <a:spcPts val="0"/>
              </a:spcBef>
              <a:spcAft>
                <a:spcPts val="0"/>
              </a:spcAft>
              <a:tabLst>
                <a:tab pos="270510" algn="l"/>
              </a:tabLst>
            </a:pPr>
            <a:r>
              <a:rPr lang="id-ID" sz="1800" dirty="0" smtClean="0">
                <a:latin typeface="Bookman Old Style"/>
                <a:ea typeface="Times New Roman"/>
              </a:rPr>
              <a:t>(</a:t>
            </a:r>
            <a:r>
              <a:rPr lang="en-US" sz="1800" dirty="0">
                <a:latin typeface="Bookman Old Style"/>
                <a:ea typeface="Times New Roman"/>
              </a:rPr>
              <a:t>7</a:t>
            </a:r>
            <a:r>
              <a:rPr lang="id-ID" sz="1800" dirty="0" smtClean="0">
                <a:latin typeface="Bookman Old Style"/>
                <a:ea typeface="Times New Roman"/>
              </a:rPr>
              <a:t>)Pelaksana </a:t>
            </a:r>
            <a:r>
              <a:rPr lang="id-ID" sz="1800" dirty="0">
                <a:latin typeface="Bookman Old Style"/>
                <a:ea typeface="Times New Roman"/>
              </a:rPr>
              <a:t>Teknis/Kaur melaksanakan tugas pengendalian pelaksanaan kegiatan Swakelola meliputi:  </a:t>
            </a:r>
            <a:endParaRPr lang="en-US" sz="1800" dirty="0">
              <a:latin typeface="Times New Roman"/>
              <a:ea typeface="Times New Roman"/>
            </a:endParaRPr>
          </a:p>
          <a:p>
            <a:pPr marL="453390" marR="0" indent="-182880" algn="just">
              <a:lnSpc>
                <a:spcPct val="125000"/>
              </a:lnSpc>
              <a:spcBef>
                <a:spcPts val="0"/>
              </a:spcBef>
              <a:spcAft>
                <a:spcPts val="0"/>
              </a:spcAft>
              <a:tabLst>
                <a:tab pos="453390" algn="l"/>
              </a:tabLst>
            </a:pPr>
            <a:r>
              <a:rPr lang="id-ID" sz="1800" dirty="0" smtClean="0">
                <a:latin typeface="Bookman Old Style"/>
                <a:ea typeface="Times New Roman"/>
              </a:rPr>
              <a:t>a.kemajuan </a:t>
            </a:r>
            <a:r>
              <a:rPr lang="id-ID" sz="1800" dirty="0">
                <a:latin typeface="Bookman Old Style"/>
                <a:ea typeface="Times New Roman"/>
              </a:rPr>
              <a:t>pelaksanaan kegiatan; dan/atau </a:t>
            </a:r>
            <a:endParaRPr lang="en-US" sz="1800" dirty="0">
              <a:latin typeface="Times New Roman"/>
              <a:ea typeface="Times New Roman"/>
            </a:endParaRPr>
          </a:p>
          <a:p>
            <a:pPr marL="453390" marR="0" indent="-182880" algn="just">
              <a:lnSpc>
                <a:spcPct val="125000"/>
              </a:lnSpc>
              <a:spcBef>
                <a:spcPts val="0"/>
              </a:spcBef>
              <a:spcAft>
                <a:spcPts val="0"/>
              </a:spcAft>
              <a:tabLst>
                <a:tab pos="453390" algn="l"/>
              </a:tabLst>
            </a:pPr>
            <a:r>
              <a:rPr lang="id-ID" sz="1800" dirty="0" smtClean="0">
                <a:latin typeface="Bookman Old Style"/>
                <a:ea typeface="Times New Roman"/>
              </a:rPr>
              <a:t>b.penggunaan </a:t>
            </a:r>
            <a:r>
              <a:rPr lang="id-ID" sz="1800" dirty="0">
                <a:latin typeface="Bookman Old Style"/>
                <a:ea typeface="Times New Roman"/>
              </a:rPr>
              <a:t>narasumber/tenaga kerja, sarana prasarana/peralatan dan material/bahan. </a:t>
            </a:r>
            <a:endParaRPr lang="en-US" sz="1800" dirty="0">
              <a:latin typeface="Times New Roman"/>
              <a:ea typeface="Times New Roman"/>
            </a:endParaRPr>
          </a:p>
        </p:txBody>
      </p:sp>
    </p:spTree>
    <p:extLst>
      <p:ext uri="{BB962C8B-B14F-4D97-AF65-F5344CB8AC3E}">
        <p14:creationId xmlns:p14="http://schemas.microsoft.com/office/powerpoint/2010/main" val="3112496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270510" lvl="0" indent="-270510" algn="just">
              <a:lnSpc>
                <a:spcPct val="125000"/>
              </a:lnSpc>
              <a:spcBef>
                <a:spcPts val="0"/>
              </a:spcBef>
            </a:pPr>
            <a:r>
              <a:rPr lang="id-ID" sz="2000" dirty="0">
                <a:solidFill>
                  <a:prstClr val="black"/>
                </a:solidFill>
                <a:latin typeface="Bookman Old Style"/>
                <a:ea typeface="Times New Roman"/>
              </a:rPr>
              <a:t>(</a:t>
            </a:r>
            <a:r>
              <a:rPr lang="en-US" sz="2000" dirty="0">
                <a:solidFill>
                  <a:prstClr val="black"/>
                </a:solidFill>
                <a:latin typeface="Bookman Old Style"/>
                <a:ea typeface="Times New Roman"/>
              </a:rPr>
              <a:t>8</a:t>
            </a:r>
            <a:r>
              <a:rPr lang="id-ID" sz="2000" dirty="0">
                <a:solidFill>
                  <a:prstClr val="black"/>
                </a:solidFill>
                <a:latin typeface="Bookman Old Style"/>
                <a:ea typeface="Times New Roman"/>
              </a:rPr>
              <a:t>) Berdasarkan hasil pengendalian, Pelaksana Teknis/Kaur melakukan evaluasi Swakelola.  </a:t>
            </a:r>
            <a:endParaRPr lang="en-US" sz="2000" dirty="0">
              <a:solidFill>
                <a:prstClr val="black"/>
              </a:solidFill>
              <a:latin typeface="Times New Roman"/>
              <a:ea typeface="Times New Roman"/>
            </a:endParaRPr>
          </a:p>
          <a:p>
            <a:pPr marL="270510" lvl="0" indent="-270510" algn="just">
              <a:lnSpc>
                <a:spcPct val="125000"/>
              </a:lnSpc>
              <a:spcBef>
                <a:spcPts val="0"/>
              </a:spcBef>
            </a:pPr>
            <a:r>
              <a:rPr lang="id-ID" sz="2000" dirty="0">
                <a:solidFill>
                  <a:prstClr val="black"/>
                </a:solidFill>
                <a:latin typeface="Bookman Old Style"/>
                <a:ea typeface="Times New Roman"/>
              </a:rPr>
              <a:t>(</a:t>
            </a:r>
            <a:r>
              <a:rPr lang="en-US" sz="2000" dirty="0">
                <a:solidFill>
                  <a:prstClr val="black"/>
                </a:solidFill>
                <a:latin typeface="Bookman Old Style"/>
                <a:ea typeface="Times New Roman"/>
              </a:rPr>
              <a:t>9</a:t>
            </a:r>
            <a:r>
              <a:rPr lang="id-ID" sz="2000" dirty="0">
                <a:solidFill>
                  <a:prstClr val="black"/>
                </a:solidFill>
                <a:latin typeface="Bookman Old Style"/>
                <a:ea typeface="Times New Roman"/>
              </a:rPr>
              <a:t>) Apabila dalam hasil evaluasi sebagaimana dimaksud pada ayat (</a:t>
            </a:r>
            <a:r>
              <a:rPr lang="en-US" sz="2000" dirty="0">
                <a:solidFill>
                  <a:prstClr val="black"/>
                </a:solidFill>
                <a:latin typeface="Bookman Old Style"/>
                <a:ea typeface="Times New Roman"/>
              </a:rPr>
              <a:t>8</a:t>
            </a:r>
            <a:r>
              <a:rPr lang="id-ID" sz="2000" dirty="0">
                <a:solidFill>
                  <a:prstClr val="black"/>
                </a:solidFill>
                <a:latin typeface="Bookman Old Style"/>
                <a:ea typeface="Times New Roman"/>
              </a:rPr>
              <a:t>) ditemukan ketidaksesuaian, Pelaksana Teknis/Kaur meminta TPK untuk melaksanakan perbaikan target dan realisasi pelaksanaan pekerjaan.  </a:t>
            </a:r>
            <a:endParaRPr lang="en-US" sz="2000" dirty="0">
              <a:solidFill>
                <a:prstClr val="black"/>
              </a:solidFill>
              <a:latin typeface="Times New Roman"/>
              <a:ea typeface="Times New Roman"/>
            </a:endParaRPr>
          </a:p>
          <a:p>
            <a:pPr marL="270510" lvl="0" indent="-270510" algn="just">
              <a:lnSpc>
                <a:spcPct val="125000"/>
              </a:lnSpc>
              <a:spcBef>
                <a:spcPts val="0"/>
              </a:spcBef>
            </a:pPr>
            <a:r>
              <a:rPr lang="id-ID" sz="2000" dirty="0">
                <a:solidFill>
                  <a:prstClr val="black"/>
                </a:solidFill>
                <a:latin typeface="Bookman Old Style"/>
                <a:ea typeface="Times New Roman"/>
              </a:rPr>
              <a:t>(</a:t>
            </a:r>
            <a:r>
              <a:rPr lang="en-US" sz="2000" dirty="0">
                <a:solidFill>
                  <a:prstClr val="black"/>
                </a:solidFill>
                <a:latin typeface="Bookman Old Style"/>
                <a:ea typeface="Times New Roman"/>
              </a:rPr>
              <a:t>10</a:t>
            </a:r>
            <a:r>
              <a:rPr lang="id-ID" sz="2000" dirty="0">
                <a:solidFill>
                  <a:prstClr val="black"/>
                </a:solidFill>
                <a:latin typeface="Bookman Old Style"/>
                <a:ea typeface="Times New Roman"/>
              </a:rPr>
              <a:t>) Hasil </a:t>
            </a:r>
            <a:r>
              <a:rPr lang="id-ID" sz="2000" dirty="0" smtClean="0">
                <a:solidFill>
                  <a:prstClr val="black"/>
                </a:solidFill>
                <a:latin typeface="Bookman Old Style"/>
                <a:ea typeface="Times New Roman"/>
              </a:rPr>
              <a:t>kegiatan</a:t>
            </a:r>
            <a:r>
              <a:rPr lang="en-US" sz="2000" dirty="0" smtClean="0">
                <a:solidFill>
                  <a:prstClr val="black"/>
                </a:solidFill>
                <a:latin typeface="Bookman Old Style"/>
                <a:ea typeface="Times New Roman"/>
              </a:rPr>
              <a:t> </a:t>
            </a:r>
            <a:r>
              <a:rPr lang="en-US" sz="2000" dirty="0" err="1" smtClean="0">
                <a:solidFill>
                  <a:prstClr val="black"/>
                </a:solidFill>
                <a:latin typeface="Bookman Old Style"/>
                <a:ea typeface="Times New Roman"/>
              </a:rPr>
              <a:t>dari</a:t>
            </a:r>
            <a:r>
              <a:rPr lang="en-US" sz="2000" dirty="0" smtClean="0">
                <a:solidFill>
                  <a:prstClr val="black"/>
                </a:solidFill>
                <a:latin typeface="Bookman Old Style"/>
                <a:ea typeface="Times New Roman"/>
              </a:rPr>
              <a:t> </a:t>
            </a:r>
            <a:r>
              <a:rPr lang="en-US" sz="2000" dirty="0" err="1" smtClean="0">
                <a:solidFill>
                  <a:prstClr val="black"/>
                </a:solidFill>
                <a:latin typeface="Bookman Old Style"/>
                <a:ea typeface="Times New Roman"/>
              </a:rPr>
              <a:t>Pengadaan</a:t>
            </a:r>
            <a:r>
              <a:rPr lang="id-ID" sz="2000" dirty="0" smtClean="0">
                <a:solidFill>
                  <a:prstClr val="black"/>
                </a:solidFill>
                <a:latin typeface="Bookman Old Style"/>
                <a:ea typeface="Times New Roman"/>
              </a:rPr>
              <a:t>  </a:t>
            </a:r>
            <a:r>
              <a:rPr lang="id-ID" sz="2000" dirty="0">
                <a:solidFill>
                  <a:prstClr val="black"/>
                </a:solidFill>
                <a:latin typeface="Bookman Old Style"/>
                <a:ea typeface="Times New Roman"/>
              </a:rPr>
              <a:t>melalui Swakelola diumumkan melalui media informasi yang mudah diakses oleh </a:t>
            </a:r>
            <a:r>
              <a:rPr lang="en-US" sz="2000" dirty="0">
                <a:solidFill>
                  <a:prstClr val="black"/>
                </a:solidFill>
                <a:latin typeface="Bookman Old Style"/>
                <a:ea typeface="Times New Roman"/>
              </a:rPr>
              <a:t>m</a:t>
            </a:r>
            <a:r>
              <a:rPr lang="id-ID" sz="2000" dirty="0">
                <a:solidFill>
                  <a:prstClr val="black"/>
                </a:solidFill>
                <a:latin typeface="Bookman Old Style"/>
                <a:ea typeface="Times New Roman"/>
              </a:rPr>
              <a:t>asyarakat</a:t>
            </a:r>
            <a:r>
              <a:rPr lang="en-US" sz="2000" dirty="0">
                <a:solidFill>
                  <a:prstClr val="black"/>
                </a:solidFill>
                <a:latin typeface="Bookman Old Style"/>
                <a:ea typeface="Times New Roman"/>
              </a:rPr>
              <a:t>.</a:t>
            </a:r>
            <a:r>
              <a:rPr lang="id-ID" sz="2000" dirty="0">
                <a:solidFill>
                  <a:prstClr val="black"/>
                </a:solidFill>
                <a:latin typeface="Bookman Old Style"/>
                <a:ea typeface="Times New Roman"/>
              </a:rPr>
              <a:t> </a:t>
            </a:r>
            <a:endParaRPr lang="en-US" sz="2000" dirty="0">
              <a:solidFill>
                <a:prstClr val="black"/>
              </a:solidFill>
              <a:latin typeface="Times New Roman"/>
              <a:ea typeface="Times New Roman"/>
            </a:endParaRPr>
          </a:p>
          <a:p>
            <a:endParaRPr lang="en-US" sz="2000" dirty="0"/>
          </a:p>
        </p:txBody>
      </p:sp>
    </p:spTree>
    <p:extLst>
      <p:ext uri="{BB962C8B-B14F-4D97-AF65-F5344CB8AC3E}">
        <p14:creationId xmlns:p14="http://schemas.microsoft.com/office/powerpoint/2010/main" val="30693768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spcBef>
                <a:spcPts val="0"/>
              </a:spcBef>
            </a:pPr>
            <a:r>
              <a:rPr lang="en-US" sz="3200" dirty="0" err="1">
                <a:solidFill>
                  <a:srgbClr val="000000"/>
                </a:solidFill>
                <a:latin typeface="Bookman Old Style"/>
                <a:ea typeface="Times New Roman"/>
                <a:cs typeface="BookmanOldStyle"/>
              </a:rPr>
              <a:t>Bagian</a:t>
            </a:r>
            <a:r>
              <a:rPr lang="en-US" sz="3200" dirty="0">
                <a:solidFill>
                  <a:srgbClr val="000000"/>
                </a:solidFill>
                <a:latin typeface="Bookman Old Style"/>
                <a:ea typeface="Times New Roman"/>
                <a:cs typeface="BookmanOldStyle"/>
              </a:rPr>
              <a:t> </a:t>
            </a:r>
            <a:r>
              <a:rPr lang="en-US" sz="3200" dirty="0" err="1">
                <a:solidFill>
                  <a:srgbClr val="000000"/>
                </a:solidFill>
                <a:latin typeface="Bookman Old Style"/>
                <a:ea typeface="Times New Roman"/>
                <a:cs typeface="BookmanOldStyle"/>
              </a:rPr>
              <a:t>Kedua</a:t>
            </a:r>
            <a:r>
              <a:rPr lang="en-US" sz="3200" dirty="0">
                <a:latin typeface="Times New Roman"/>
                <a:ea typeface="Times New Roman"/>
              </a:rPr>
              <a:t/>
            </a:r>
            <a:br>
              <a:rPr lang="en-US" sz="3200" dirty="0">
                <a:latin typeface="Times New Roman"/>
                <a:ea typeface="Times New Roman"/>
              </a:rPr>
            </a:br>
            <a:r>
              <a:rPr lang="en-US" sz="3200" dirty="0" err="1">
                <a:solidFill>
                  <a:srgbClr val="000000"/>
                </a:solidFill>
                <a:latin typeface="Bookman Old Style"/>
                <a:ea typeface="Times New Roman"/>
                <a:cs typeface="BookmanOldStyle"/>
              </a:rPr>
              <a:t>Pengadaan</a:t>
            </a:r>
            <a:r>
              <a:rPr lang="en-US" sz="3200" dirty="0">
                <a:solidFill>
                  <a:srgbClr val="000000"/>
                </a:solidFill>
                <a:latin typeface="Bookman Old Style"/>
                <a:ea typeface="Times New Roman"/>
                <a:cs typeface="BookmanOldStyle"/>
              </a:rPr>
              <a:t> </a:t>
            </a:r>
            <a:r>
              <a:rPr lang="en-US" sz="3200" dirty="0" err="1">
                <a:solidFill>
                  <a:srgbClr val="000000"/>
                </a:solidFill>
                <a:latin typeface="Bookman Old Style"/>
                <a:ea typeface="Times New Roman"/>
                <a:cs typeface="BookmanOldStyle"/>
              </a:rPr>
              <a:t>Melalui</a:t>
            </a:r>
            <a:r>
              <a:rPr lang="en-US" sz="3200" dirty="0">
                <a:solidFill>
                  <a:srgbClr val="000000"/>
                </a:solidFill>
                <a:latin typeface="Bookman Old Style"/>
                <a:ea typeface="Times New Roman"/>
                <a:cs typeface="BookmanOldStyle"/>
              </a:rPr>
              <a:t> </a:t>
            </a:r>
            <a:r>
              <a:rPr lang="en-US" sz="3200" dirty="0" err="1">
                <a:solidFill>
                  <a:srgbClr val="000000"/>
                </a:solidFill>
                <a:latin typeface="Bookman Old Style"/>
                <a:ea typeface="Times New Roman"/>
                <a:cs typeface="BookmanOldStyle"/>
              </a:rPr>
              <a:t>Penyedia</a:t>
            </a:r>
            <a:r>
              <a:rPr lang="en-US" sz="3200" dirty="0">
                <a:latin typeface="Times New Roman"/>
                <a:ea typeface="Times New Roman"/>
              </a:rPr>
              <a:t/>
            </a:r>
            <a:br>
              <a:rPr lang="en-US" sz="3200" dirty="0">
                <a:latin typeface="Times New Roman"/>
                <a:ea typeface="Times New Roman"/>
              </a:rPr>
            </a:br>
            <a:r>
              <a:rPr lang="id-ID" sz="3200" dirty="0">
                <a:solidFill>
                  <a:srgbClr val="000000"/>
                </a:solidFill>
                <a:latin typeface="Bookman Old Style"/>
                <a:ea typeface="Times New Roman"/>
                <a:cs typeface="BookmanOldStyle"/>
              </a:rPr>
              <a:t> </a:t>
            </a:r>
            <a:r>
              <a:rPr lang="en-US" sz="3200" dirty="0" err="1" smtClean="0">
                <a:solidFill>
                  <a:srgbClr val="000000"/>
                </a:solidFill>
                <a:latin typeface="Bookman Old Style"/>
                <a:ea typeface="Times New Roman"/>
                <a:cs typeface="BookmanOldStyle"/>
              </a:rPr>
              <a:t>Pasal</a:t>
            </a:r>
            <a:r>
              <a:rPr lang="en-US" sz="3200" dirty="0" smtClean="0">
                <a:solidFill>
                  <a:srgbClr val="000000"/>
                </a:solidFill>
                <a:latin typeface="Bookman Old Style"/>
                <a:ea typeface="Times New Roman"/>
                <a:cs typeface="BookmanOldStyle"/>
              </a:rPr>
              <a:t> </a:t>
            </a:r>
            <a:r>
              <a:rPr lang="en-US" sz="3200" dirty="0">
                <a:solidFill>
                  <a:srgbClr val="000000"/>
                </a:solidFill>
                <a:latin typeface="Bookman Old Style"/>
                <a:ea typeface="Times New Roman"/>
                <a:cs typeface="BookmanOldStyle"/>
              </a:rPr>
              <a:t>20</a:t>
            </a:r>
            <a:endParaRPr lang="en-US" sz="3200" dirty="0"/>
          </a:p>
        </p:txBody>
      </p:sp>
      <p:sp>
        <p:nvSpPr>
          <p:cNvPr id="3" name="Content Placeholder 2"/>
          <p:cNvSpPr>
            <a:spLocks noGrp="1"/>
          </p:cNvSpPr>
          <p:nvPr>
            <p:ph idx="1"/>
          </p:nvPr>
        </p:nvSpPr>
        <p:spPr/>
        <p:txBody>
          <a:bodyPr>
            <a:noAutofit/>
          </a:bodyPr>
          <a:lstStyle/>
          <a:p>
            <a:pPr lvl="0" algn="just">
              <a:lnSpc>
                <a:spcPct val="125000"/>
              </a:lnSpc>
              <a:spcBef>
                <a:spcPts val="0"/>
              </a:spcBef>
              <a:buFont typeface="+mj-lt"/>
              <a:buAutoNum type="arabicParenBoth"/>
              <a:tabLst>
                <a:tab pos="270510" algn="l"/>
              </a:tabLst>
            </a:pPr>
            <a:r>
              <a:rPr lang="en-US" sz="1600" dirty="0" err="1">
                <a:solidFill>
                  <a:srgbClr val="000000"/>
                </a:solidFill>
                <a:latin typeface="Bookman Old Style"/>
                <a:ea typeface="Times New Roman"/>
                <a:cs typeface="BookmanOldStyle"/>
              </a:rPr>
              <a:t>Pengadaan</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melalui</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Penyedia</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dilakukan</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dengan</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cara</a:t>
            </a:r>
            <a:r>
              <a:rPr lang="en-US" sz="1600" dirty="0">
                <a:solidFill>
                  <a:srgbClr val="000000"/>
                </a:solidFill>
                <a:latin typeface="Bookman Old Style"/>
                <a:ea typeface="Times New Roman"/>
                <a:cs typeface="BookmanOldStyle"/>
              </a:rPr>
              <a:t>:</a:t>
            </a:r>
            <a:endParaRPr lang="en-US" sz="1600" dirty="0">
              <a:ea typeface="Times New Roman"/>
              <a:cs typeface="Times New Roman"/>
            </a:endParaRPr>
          </a:p>
          <a:p>
            <a:pPr marL="275590" marR="0" algn="just">
              <a:lnSpc>
                <a:spcPct val="125000"/>
              </a:lnSpc>
              <a:spcBef>
                <a:spcPts val="0"/>
              </a:spcBef>
              <a:spcAft>
                <a:spcPts val="0"/>
              </a:spcAft>
            </a:pPr>
            <a:r>
              <a:rPr lang="en-US" sz="1600" dirty="0">
                <a:solidFill>
                  <a:srgbClr val="000000"/>
                </a:solidFill>
                <a:latin typeface="Bookman Old Style"/>
                <a:ea typeface="Times New Roman"/>
                <a:cs typeface="BookmanOldStyle"/>
              </a:rPr>
              <a:t>a. </a:t>
            </a:r>
            <a:r>
              <a:rPr lang="en-US" sz="1600" dirty="0" err="1">
                <a:solidFill>
                  <a:srgbClr val="000000"/>
                </a:solidFill>
                <a:latin typeface="Bookman Old Style"/>
                <a:ea typeface="Times New Roman"/>
                <a:cs typeface="BookmanOldStyle"/>
              </a:rPr>
              <a:t>Pembelian</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Langsung</a:t>
            </a:r>
            <a:r>
              <a:rPr lang="en-US" sz="1600" dirty="0">
                <a:solidFill>
                  <a:srgbClr val="000000"/>
                </a:solidFill>
                <a:latin typeface="Bookman Old Style"/>
                <a:ea typeface="Times New Roman"/>
                <a:cs typeface="BookmanOldStyle"/>
              </a:rPr>
              <a:t>;</a:t>
            </a:r>
            <a:endParaRPr lang="en-US" sz="1600" dirty="0">
              <a:latin typeface="Times New Roman"/>
              <a:ea typeface="Times New Roman"/>
            </a:endParaRPr>
          </a:p>
          <a:p>
            <a:pPr marL="275590" marR="0" algn="just">
              <a:lnSpc>
                <a:spcPct val="125000"/>
              </a:lnSpc>
              <a:spcBef>
                <a:spcPts val="0"/>
              </a:spcBef>
              <a:spcAft>
                <a:spcPts val="0"/>
              </a:spcAft>
            </a:pPr>
            <a:r>
              <a:rPr lang="en-US" sz="1600" dirty="0">
                <a:solidFill>
                  <a:srgbClr val="000000"/>
                </a:solidFill>
                <a:latin typeface="Bookman Old Style"/>
                <a:ea typeface="Times New Roman"/>
                <a:cs typeface="BookmanOldStyle"/>
              </a:rPr>
              <a:t>b. </a:t>
            </a:r>
            <a:r>
              <a:rPr lang="en-US" sz="1600" dirty="0" err="1">
                <a:solidFill>
                  <a:srgbClr val="000000"/>
                </a:solidFill>
                <a:latin typeface="Bookman Old Style"/>
                <a:ea typeface="Times New Roman"/>
                <a:cs typeface="BookmanOldStyle"/>
              </a:rPr>
              <a:t>Permintaan</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Penawaran</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dan</a:t>
            </a:r>
            <a:endParaRPr lang="en-US" sz="1600" dirty="0">
              <a:latin typeface="Times New Roman"/>
              <a:ea typeface="Times New Roman"/>
            </a:endParaRPr>
          </a:p>
          <a:p>
            <a:pPr marL="275590" marR="0" algn="just">
              <a:lnSpc>
                <a:spcPct val="125000"/>
              </a:lnSpc>
              <a:spcBef>
                <a:spcPts val="0"/>
              </a:spcBef>
              <a:spcAft>
                <a:spcPts val="0"/>
              </a:spcAft>
            </a:pPr>
            <a:r>
              <a:rPr lang="en-US" sz="1600" dirty="0">
                <a:solidFill>
                  <a:srgbClr val="000000"/>
                </a:solidFill>
                <a:latin typeface="Bookman Old Style"/>
                <a:ea typeface="Times New Roman"/>
                <a:cs typeface="BookmanOldStyle"/>
              </a:rPr>
              <a:t>c. </a:t>
            </a:r>
            <a:r>
              <a:rPr lang="en-US" sz="1600" dirty="0" err="1">
                <a:solidFill>
                  <a:srgbClr val="000000"/>
                </a:solidFill>
                <a:latin typeface="Bookman Old Style"/>
                <a:ea typeface="Times New Roman"/>
                <a:cs typeface="BookmanOldStyle"/>
              </a:rPr>
              <a:t>Lelang</a:t>
            </a:r>
            <a:r>
              <a:rPr lang="en-US" sz="1600" dirty="0" smtClean="0">
                <a:solidFill>
                  <a:srgbClr val="000000"/>
                </a:solidFill>
                <a:latin typeface="Bookman Old Style"/>
                <a:ea typeface="Times New Roman"/>
                <a:cs typeface="BookmanOldStyle"/>
              </a:rPr>
              <a:t>.</a:t>
            </a:r>
          </a:p>
          <a:p>
            <a:pPr marL="0" marR="0" indent="0" algn="just">
              <a:lnSpc>
                <a:spcPct val="125000"/>
              </a:lnSpc>
              <a:spcBef>
                <a:spcPts val="0"/>
              </a:spcBef>
              <a:spcAft>
                <a:spcPts val="0"/>
              </a:spcAft>
              <a:buNone/>
            </a:pPr>
            <a:r>
              <a:rPr lang="en-US" sz="1600" dirty="0" smtClean="0">
                <a:solidFill>
                  <a:srgbClr val="000000"/>
                </a:solidFill>
                <a:latin typeface="Bookman Old Style"/>
                <a:ea typeface="Times New Roman"/>
              </a:rPr>
              <a:t>(2) </a:t>
            </a:r>
            <a:r>
              <a:rPr lang="en-US" sz="1600" i="1" dirty="0" err="1" smtClean="0">
                <a:solidFill>
                  <a:srgbClr val="000000"/>
                </a:solidFill>
                <a:latin typeface="Bookman Old Style"/>
                <a:ea typeface="Times New Roman"/>
              </a:rPr>
              <a:t>Kegiatan</a:t>
            </a:r>
            <a:r>
              <a:rPr lang="en-US" sz="1600" i="1" dirty="0" smtClean="0">
                <a:solidFill>
                  <a:srgbClr val="000000"/>
                </a:solidFill>
                <a:latin typeface="Bookman Old Style"/>
                <a:ea typeface="Times New Roman"/>
              </a:rPr>
              <a:t> </a:t>
            </a:r>
            <a:r>
              <a:rPr lang="en-US" sz="1600" i="1" dirty="0" err="1" smtClean="0">
                <a:solidFill>
                  <a:srgbClr val="000000"/>
                </a:solidFill>
                <a:latin typeface="Bookman Old Style"/>
                <a:ea typeface="Times New Roman"/>
              </a:rPr>
              <a:t>atau</a:t>
            </a:r>
            <a:r>
              <a:rPr lang="en-US" sz="1600" i="1" dirty="0" smtClean="0">
                <a:solidFill>
                  <a:srgbClr val="000000"/>
                </a:solidFill>
                <a:latin typeface="Bookman Old Style"/>
                <a:ea typeface="Times New Roman"/>
              </a:rPr>
              <a:t> sub </a:t>
            </a:r>
            <a:r>
              <a:rPr lang="en-US" sz="1600" i="1" dirty="0" err="1" smtClean="0">
                <a:solidFill>
                  <a:srgbClr val="000000"/>
                </a:solidFill>
                <a:latin typeface="Bookman Old Style"/>
                <a:ea typeface="Times New Roman"/>
              </a:rPr>
              <a:t>Kegiatan</a:t>
            </a:r>
            <a:r>
              <a:rPr lang="en-US" sz="1600" i="1" dirty="0" smtClean="0">
                <a:solidFill>
                  <a:srgbClr val="000000"/>
                </a:solidFill>
                <a:latin typeface="Bookman Old Style"/>
                <a:ea typeface="Times New Roman"/>
              </a:rPr>
              <a:t> yang </a:t>
            </a:r>
            <a:r>
              <a:rPr lang="en-US" sz="1600" i="1" dirty="0" err="1" smtClean="0">
                <a:solidFill>
                  <a:srgbClr val="000000"/>
                </a:solidFill>
                <a:latin typeface="Bookman Old Style"/>
                <a:ea typeface="Times New Roman"/>
              </a:rPr>
              <a:t>didalamnya</a:t>
            </a:r>
            <a:r>
              <a:rPr lang="en-US" sz="1600" i="1" dirty="0" smtClean="0">
                <a:solidFill>
                  <a:srgbClr val="000000"/>
                </a:solidFill>
                <a:latin typeface="Bookman Old Style"/>
                <a:ea typeface="Times New Roman"/>
              </a:rPr>
              <a:t> </a:t>
            </a:r>
            <a:r>
              <a:rPr lang="en-US" sz="1600" i="1" dirty="0" err="1" smtClean="0">
                <a:solidFill>
                  <a:srgbClr val="000000"/>
                </a:solidFill>
                <a:latin typeface="Bookman Old Style"/>
                <a:ea typeface="Times New Roman"/>
              </a:rPr>
              <a:t>terdapat</a:t>
            </a:r>
            <a:r>
              <a:rPr lang="en-US" sz="1600" i="1" dirty="0" smtClean="0">
                <a:solidFill>
                  <a:srgbClr val="000000"/>
                </a:solidFill>
                <a:latin typeface="Bookman Old Style"/>
                <a:ea typeface="Times New Roman"/>
              </a:rPr>
              <a:t> </a:t>
            </a:r>
            <a:r>
              <a:rPr lang="en-US" sz="1600" i="1" dirty="0" err="1" smtClean="0">
                <a:solidFill>
                  <a:srgbClr val="000000"/>
                </a:solidFill>
                <a:latin typeface="Bookman Old Style"/>
                <a:ea typeface="Times New Roman"/>
              </a:rPr>
              <a:t>Pengadaan</a:t>
            </a:r>
            <a:r>
              <a:rPr lang="en-US" sz="1600" i="1" dirty="0" smtClean="0">
                <a:solidFill>
                  <a:srgbClr val="000000"/>
                </a:solidFill>
                <a:latin typeface="Bookman Old Style"/>
                <a:ea typeface="Times New Roman"/>
              </a:rPr>
              <a:t> </a:t>
            </a:r>
            <a:r>
              <a:rPr lang="en-US" sz="1600" i="1" dirty="0" err="1" smtClean="0">
                <a:solidFill>
                  <a:srgbClr val="000000"/>
                </a:solidFill>
                <a:latin typeface="Bookman Old Style"/>
                <a:ea typeface="Times New Roman"/>
              </a:rPr>
              <a:t>melalui</a:t>
            </a:r>
            <a:r>
              <a:rPr lang="en-US" sz="1600" i="1" dirty="0" smtClean="0">
                <a:solidFill>
                  <a:srgbClr val="000000"/>
                </a:solidFill>
                <a:latin typeface="Bookman Old Style"/>
                <a:ea typeface="Times New Roman"/>
              </a:rPr>
              <a:t> </a:t>
            </a:r>
            <a:r>
              <a:rPr lang="en-US" sz="1600" i="1" dirty="0" err="1" smtClean="0">
                <a:solidFill>
                  <a:srgbClr val="000000"/>
                </a:solidFill>
                <a:latin typeface="Bookman Old Style"/>
                <a:ea typeface="Times New Roman"/>
              </a:rPr>
              <a:t>Penyedia</a:t>
            </a:r>
            <a:r>
              <a:rPr lang="en-US" sz="1600" i="1" dirty="0" smtClean="0">
                <a:solidFill>
                  <a:srgbClr val="000000"/>
                </a:solidFill>
                <a:latin typeface="Bookman Old Style"/>
                <a:ea typeface="Times New Roman"/>
              </a:rPr>
              <a:t> </a:t>
            </a:r>
            <a:r>
              <a:rPr lang="en-US" sz="1600" i="1" dirty="0" err="1" smtClean="0">
                <a:solidFill>
                  <a:srgbClr val="000000"/>
                </a:solidFill>
                <a:latin typeface="Bookman Old Style"/>
                <a:ea typeface="Times New Roman"/>
              </a:rPr>
              <a:t>dilaksanakan</a:t>
            </a:r>
            <a:r>
              <a:rPr lang="en-US" sz="1600" i="1" dirty="0" smtClean="0">
                <a:solidFill>
                  <a:srgbClr val="000000"/>
                </a:solidFill>
                <a:latin typeface="Bookman Old Style"/>
                <a:ea typeface="Times New Roman"/>
              </a:rPr>
              <a:t> </a:t>
            </a:r>
            <a:r>
              <a:rPr lang="en-US" sz="1600" i="1" dirty="0" err="1" smtClean="0">
                <a:solidFill>
                  <a:srgbClr val="000000"/>
                </a:solidFill>
                <a:latin typeface="Bookman Old Style"/>
                <a:ea typeface="Times New Roman"/>
              </a:rPr>
              <a:t>sesuai</a:t>
            </a:r>
            <a:r>
              <a:rPr lang="en-US" sz="1600" i="1" dirty="0" smtClean="0">
                <a:solidFill>
                  <a:srgbClr val="000000"/>
                </a:solidFill>
                <a:latin typeface="Bookman Old Style"/>
                <a:ea typeface="Times New Roman"/>
              </a:rPr>
              <a:t> </a:t>
            </a:r>
            <a:r>
              <a:rPr lang="en-US" sz="1600" i="1" dirty="0" err="1" smtClean="0">
                <a:solidFill>
                  <a:srgbClr val="000000"/>
                </a:solidFill>
                <a:latin typeface="Bookman Old Style"/>
                <a:ea typeface="Times New Roman"/>
              </a:rPr>
              <a:t>Ketersediaan</a:t>
            </a:r>
            <a:r>
              <a:rPr lang="en-US" sz="1600" i="1" dirty="0" smtClean="0">
                <a:solidFill>
                  <a:srgbClr val="000000"/>
                </a:solidFill>
                <a:latin typeface="Bookman Old Style"/>
                <a:ea typeface="Times New Roman"/>
              </a:rPr>
              <a:t> Dana </a:t>
            </a:r>
            <a:r>
              <a:rPr lang="en-US" sz="1600" i="1" dirty="0" err="1" smtClean="0">
                <a:solidFill>
                  <a:srgbClr val="000000"/>
                </a:solidFill>
                <a:latin typeface="Bookman Old Style"/>
                <a:ea typeface="Times New Roman"/>
              </a:rPr>
              <a:t>dan</a:t>
            </a:r>
            <a:r>
              <a:rPr lang="en-US" sz="1600" i="1" dirty="0" smtClean="0">
                <a:solidFill>
                  <a:srgbClr val="000000"/>
                </a:solidFill>
                <a:latin typeface="Bookman Old Style"/>
                <a:ea typeface="Times New Roman"/>
              </a:rPr>
              <a:t> </a:t>
            </a:r>
            <a:r>
              <a:rPr lang="en-US" sz="1600" i="1" dirty="0" err="1" smtClean="0">
                <a:solidFill>
                  <a:srgbClr val="000000"/>
                </a:solidFill>
                <a:latin typeface="Bookman Old Style"/>
                <a:ea typeface="Times New Roman"/>
              </a:rPr>
              <a:t>atau</a:t>
            </a:r>
            <a:r>
              <a:rPr lang="en-US" sz="1600" i="1" dirty="0" smtClean="0">
                <a:solidFill>
                  <a:srgbClr val="000000"/>
                </a:solidFill>
                <a:latin typeface="Bookman Old Style"/>
                <a:ea typeface="Times New Roman"/>
              </a:rPr>
              <a:t> </a:t>
            </a:r>
            <a:r>
              <a:rPr lang="en-US" sz="1600" i="1" dirty="0" err="1" smtClean="0">
                <a:solidFill>
                  <a:srgbClr val="000000"/>
                </a:solidFill>
                <a:latin typeface="Bookman Old Style"/>
                <a:ea typeface="Times New Roman"/>
              </a:rPr>
              <a:t>Rencana</a:t>
            </a:r>
            <a:r>
              <a:rPr lang="en-US" sz="1600" i="1" dirty="0" smtClean="0">
                <a:solidFill>
                  <a:srgbClr val="000000"/>
                </a:solidFill>
                <a:latin typeface="Bookman Old Style"/>
                <a:ea typeface="Times New Roman"/>
              </a:rPr>
              <a:t> </a:t>
            </a:r>
            <a:r>
              <a:rPr lang="en-US" sz="1600" i="1" dirty="0" err="1" smtClean="0">
                <a:solidFill>
                  <a:srgbClr val="000000"/>
                </a:solidFill>
                <a:latin typeface="Bookman Old Style"/>
                <a:ea typeface="Times New Roman"/>
              </a:rPr>
              <a:t>Anggaran</a:t>
            </a:r>
            <a:r>
              <a:rPr lang="en-US" sz="1600" i="1" dirty="0" smtClean="0">
                <a:solidFill>
                  <a:srgbClr val="000000"/>
                </a:solidFill>
                <a:latin typeface="Bookman Old Style"/>
                <a:ea typeface="Times New Roman"/>
              </a:rPr>
              <a:t> </a:t>
            </a:r>
            <a:r>
              <a:rPr lang="en-US" sz="1600" i="1" dirty="0" err="1" smtClean="0">
                <a:solidFill>
                  <a:srgbClr val="000000"/>
                </a:solidFill>
                <a:latin typeface="Bookman Old Style"/>
                <a:ea typeface="Times New Roman"/>
              </a:rPr>
              <a:t>Kas</a:t>
            </a:r>
            <a:endParaRPr lang="en-US" sz="1600" i="1" dirty="0">
              <a:latin typeface="Times New Roman"/>
              <a:ea typeface="Times New Roman"/>
            </a:endParaRPr>
          </a:p>
          <a:p>
            <a:pPr marL="0" lvl="0" indent="0" algn="just">
              <a:lnSpc>
                <a:spcPct val="125000"/>
              </a:lnSpc>
              <a:spcBef>
                <a:spcPts val="0"/>
              </a:spcBef>
              <a:buNone/>
              <a:tabLst>
                <a:tab pos="270510" algn="l"/>
              </a:tabLst>
            </a:pPr>
            <a:r>
              <a:rPr lang="en-US" sz="1600" dirty="0" smtClean="0">
                <a:solidFill>
                  <a:srgbClr val="000000"/>
                </a:solidFill>
                <a:latin typeface="Bookman Old Style"/>
                <a:ea typeface="Times New Roman"/>
                <a:cs typeface="BookmanOldStyle"/>
              </a:rPr>
              <a:t>(3)</a:t>
            </a:r>
            <a:r>
              <a:rPr lang="en-US" sz="1600" dirty="0" err="1" smtClean="0">
                <a:solidFill>
                  <a:srgbClr val="000000"/>
                </a:solidFill>
                <a:latin typeface="Bookman Old Style"/>
                <a:ea typeface="Times New Roman"/>
                <a:cs typeface="BookmanOldStyle"/>
              </a:rPr>
              <a:t>Pelaksanaan</a:t>
            </a:r>
            <a:r>
              <a:rPr lang="en-US" sz="1600" dirty="0" smtClean="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Pengadaan</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melalui</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Penyedia</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dilakukan</a:t>
            </a:r>
            <a:r>
              <a:rPr lang="en-US" sz="1600" dirty="0">
                <a:solidFill>
                  <a:srgbClr val="000000"/>
                </a:solidFill>
                <a:latin typeface="Bookman Old Style"/>
                <a:ea typeface="Times New Roman"/>
                <a:cs typeface="BookmanOldStyle"/>
              </a:rPr>
              <a:t>:</a:t>
            </a:r>
            <a:endParaRPr lang="en-US" sz="1600" dirty="0">
              <a:ea typeface="Times New Roman"/>
              <a:cs typeface="Times New Roman"/>
            </a:endParaRPr>
          </a:p>
          <a:p>
            <a:pPr marL="450215" marR="0" indent="-179705" algn="just">
              <a:lnSpc>
                <a:spcPct val="125000"/>
              </a:lnSpc>
              <a:spcBef>
                <a:spcPts val="0"/>
              </a:spcBef>
              <a:spcAft>
                <a:spcPts val="0"/>
              </a:spcAft>
              <a:tabLst>
                <a:tab pos="450215" algn="l"/>
              </a:tabLst>
            </a:pPr>
            <a:r>
              <a:rPr lang="en-US" sz="1600" dirty="0" err="1" smtClean="0">
                <a:solidFill>
                  <a:srgbClr val="000000"/>
                </a:solidFill>
                <a:latin typeface="Bookman Old Style"/>
                <a:ea typeface="Times New Roman"/>
                <a:cs typeface="BookmanOldStyle"/>
              </a:rPr>
              <a:t>a.berdasarkan</a:t>
            </a:r>
            <a:r>
              <a:rPr lang="en-US" sz="1600" dirty="0" smtClean="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dokumen</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persiapan</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Pengadaan</a:t>
            </a:r>
            <a:r>
              <a:rPr lang="en-US" sz="1600" dirty="0">
                <a:solidFill>
                  <a:srgbClr val="000000"/>
                </a:solidFill>
                <a:latin typeface="Bookman Old Style"/>
                <a:ea typeface="Times New Roman"/>
                <a:cs typeface="BookmanOldStyle"/>
              </a:rPr>
              <a:t> yang </a:t>
            </a:r>
            <a:r>
              <a:rPr lang="en-US" sz="1600" dirty="0" err="1">
                <a:solidFill>
                  <a:srgbClr val="000000"/>
                </a:solidFill>
                <a:latin typeface="Bookman Old Style"/>
                <a:ea typeface="Times New Roman"/>
                <a:cs typeface="BookmanOldStyle"/>
              </a:rPr>
              <a:t>disusun</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oleh</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Pelaksana</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Teknis</a:t>
            </a:r>
            <a:r>
              <a:rPr lang="en-US" sz="1600" dirty="0">
                <a:solidFill>
                  <a:srgbClr val="000000"/>
                </a:solidFill>
                <a:latin typeface="Bookman Old Style"/>
                <a:ea typeface="Times New Roman"/>
                <a:cs typeface="BookmanOldStyle"/>
              </a:rPr>
              <a:t>/</a:t>
            </a:r>
            <a:r>
              <a:rPr lang="en-US" sz="1600" dirty="0" err="1">
                <a:solidFill>
                  <a:srgbClr val="000000"/>
                </a:solidFill>
                <a:latin typeface="Bookman Old Style"/>
                <a:ea typeface="Times New Roman"/>
                <a:cs typeface="BookmanOldStyle"/>
              </a:rPr>
              <a:t>Kaur</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sebagaimana</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dimaksud</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pada</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Pasal</a:t>
            </a:r>
            <a:r>
              <a:rPr lang="en-US" sz="1600" dirty="0">
                <a:solidFill>
                  <a:srgbClr val="000000"/>
                </a:solidFill>
                <a:latin typeface="Bookman Old Style"/>
                <a:ea typeface="Times New Roman"/>
                <a:cs typeface="BookmanOldStyle"/>
              </a:rPr>
              <a:t> 18 </a:t>
            </a:r>
            <a:r>
              <a:rPr lang="en-US" sz="1600" dirty="0" err="1">
                <a:solidFill>
                  <a:srgbClr val="000000"/>
                </a:solidFill>
                <a:latin typeface="Bookman Old Style"/>
                <a:ea typeface="Times New Roman"/>
                <a:cs typeface="BookmanOldStyle"/>
              </a:rPr>
              <a:t>ayat</a:t>
            </a:r>
            <a:r>
              <a:rPr lang="en-US" sz="1600" dirty="0">
                <a:solidFill>
                  <a:srgbClr val="000000"/>
                </a:solidFill>
                <a:latin typeface="Bookman Old Style"/>
                <a:ea typeface="Times New Roman"/>
                <a:cs typeface="BookmanOldStyle"/>
              </a:rPr>
              <a:t> (1).</a:t>
            </a:r>
            <a:endParaRPr lang="en-US" sz="1600" dirty="0">
              <a:latin typeface="Times New Roman"/>
              <a:ea typeface="Times New Roman"/>
            </a:endParaRPr>
          </a:p>
          <a:p>
            <a:pPr marL="450215" marR="0" indent="-179705" algn="just">
              <a:lnSpc>
                <a:spcPct val="125000"/>
              </a:lnSpc>
              <a:spcBef>
                <a:spcPts val="0"/>
              </a:spcBef>
              <a:spcAft>
                <a:spcPts val="0"/>
              </a:spcAft>
              <a:tabLst>
                <a:tab pos="450215" algn="l"/>
              </a:tabLst>
            </a:pPr>
            <a:r>
              <a:rPr lang="en-US" sz="1600" dirty="0" err="1" smtClean="0">
                <a:solidFill>
                  <a:srgbClr val="000000"/>
                </a:solidFill>
                <a:latin typeface="Bookman Old Style"/>
                <a:ea typeface="Times New Roman"/>
                <a:cs typeface="BookmanOldStyle"/>
              </a:rPr>
              <a:t>b.untuk</a:t>
            </a:r>
            <a:r>
              <a:rPr lang="en-US" sz="1600" dirty="0" smtClean="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memenuhi</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kebutuhan</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barang</a:t>
            </a:r>
            <a:r>
              <a:rPr lang="en-US" sz="1600" dirty="0">
                <a:solidFill>
                  <a:srgbClr val="000000"/>
                </a:solidFill>
                <a:latin typeface="Bookman Old Style"/>
                <a:ea typeface="Times New Roman"/>
                <a:cs typeface="BookmanOldStyle"/>
              </a:rPr>
              <a:t>/</a:t>
            </a:r>
            <a:r>
              <a:rPr lang="en-US" sz="1600" dirty="0" err="1">
                <a:solidFill>
                  <a:srgbClr val="000000"/>
                </a:solidFill>
                <a:latin typeface="Bookman Old Style"/>
                <a:ea typeface="Times New Roman"/>
                <a:cs typeface="BookmanOldStyle"/>
              </a:rPr>
              <a:t>jasa</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dalam</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rangka</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mendukung</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pelaksanaan</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Swakelola</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maupun</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memenuhi</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kebutuhan</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barang</a:t>
            </a:r>
            <a:r>
              <a:rPr lang="en-US" sz="1600" dirty="0">
                <a:solidFill>
                  <a:srgbClr val="000000"/>
                </a:solidFill>
                <a:latin typeface="Bookman Old Style"/>
                <a:ea typeface="Times New Roman"/>
                <a:cs typeface="BookmanOldStyle"/>
              </a:rPr>
              <a:t>/</a:t>
            </a:r>
            <a:r>
              <a:rPr lang="en-US" sz="1600" dirty="0" err="1">
                <a:solidFill>
                  <a:srgbClr val="000000"/>
                </a:solidFill>
                <a:latin typeface="Bookman Old Style"/>
                <a:ea typeface="Times New Roman"/>
                <a:cs typeface="BookmanOldStyle"/>
              </a:rPr>
              <a:t>jasa</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secara</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langsung</a:t>
            </a:r>
            <a:r>
              <a:rPr lang="en-US" sz="1600" dirty="0">
                <a:solidFill>
                  <a:srgbClr val="000000"/>
                </a:solidFill>
                <a:latin typeface="Bookman Old Style"/>
                <a:ea typeface="Times New Roman"/>
                <a:cs typeface="BookmanOldStyle"/>
              </a:rPr>
              <a:t> di </a:t>
            </a:r>
            <a:r>
              <a:rPr lang="id-ID" sz="1600" dirty="0">
                <a:latin typeface="Bookman Old Style"/>
                <a:ea typeface="Times New Roman"/>
              </a:rPr>
              <a:t>Kalurahan</a:t>
            </a:r>
            <a:r>
              <a:rPr lang="en-US" sz="1600" dirty="0">
                <a:solidFill>
                  <a:srgbClr val="000000"/>
                </a:solidFill>
                <a:latin typeface="Bookman Old Style"/>
                <a:ea typeface="Times New Roman"/>
                <a:cs typeface="BookmanOldStyle"/>
              </a:rPr>
              <a:t>.</a:t>
            </a:r>
            <a:endParaRPr lang="en-US" sz="1600" dirty="0">
              <a:latin typeface="Times New Roman"/>
              <a:ea typeface="Times New Roman"/>
            </a:endParaRPr>
          </a:p>
          <a:p>
            <a:pPr marL="450215" marR="0" indent="-179705" algn="just">
              <a:lnSpc>
                <a:spcPct val="125000"/>
              </a:lnSpc>
              <a:spcBef>
                <a:spcPts val="0"/>
              </a:spcBef>
              <a:spcAft>
                <a:spcPts val="0"/>
              </a:spcAft>
              <a:tabLst>
                <a:tab pos="450215" algn="l"/>
              </a:tabLst>
            </a:pPr>
            <a:r>
              <a:rPr lang="en-US" sz="1600" dirty="0" err="1" smtClean="0">
                <a:solidFill>
                  <a:srgbClr val="000000"/>
                </a:solidFill>
                <a:latin typeface="Bookman Old Style"/>
                <a:ea typeface="Times New Roman"/>
                <a:cs typeface="BookmanOldStyle"/>
              </a:rPr>
              <a:t>c.mengutamakan</a:t>
            </a:r>
            <a:r>
              <a:rPr lang="en-US" sz="1600" dirty="0" smtClean="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Penyedia</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dari</a:t>
            </a:r>
            <a:r>
              <a:rPr lang="en-US" sz="1600" dirty="0">
                <a:solidFill>
                  <a:srgbClr val="000000"/>
                </a:solidFill>
                <a:latin typeface="Bookman Old Style"/>
                <a:ea typeface="Times New Roman"/>
                <a:cs typeface="BookmanOldStyle"/>
              </a:rPr>
              <a:t> </a:t>
            </a:r>
            <a:r>
              <a:rPr lang="id-ID" sz="1600" dirty="0">
                <a:latin typeface="Bookman Old Style"/>
                <a:ea typeface="Times New Roman"/>
              </a:rPr>
              <a:t>Kalurahan</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setempat</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dengan</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mempertimbangkan</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prinsip</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Pengadaan</a:t>
            </a:r>
            <a:r>
              <a:rPr lang="en-US" sz="1600" dirty="0">
                <a:solidFill>
                  <a:srgbClr val="000000"/>
                </a:solidFill>
                <a:latin typeface="Bookman Old Style"/>
                <a:ea typeface="Times New Roman"/>
                <a:cs typeface="BookmanOldStyle"/>
              </a:rPr>
              <a:t>.</a:t>
            </a:r>
            <a:endParaRPr lang="en-US" sz="1600" dirty="0">
              <a:latin typeface="Times New Roman"/>
              <a:ea typeface="Times New Roman"/>
            </a:endParaRPr>
          </a:p>
          <a:p>
            <a:endParaRPr lang="en-US" sz="1600" dirty="0"/>
          </a:p>
        </p:txBody>
      </p:sp>
    </p:spTree>
    <p:extLst>
      <p:ext uri="{BB962C8B-B14F-4D97-AF65-F5344CB8AC3E}">
        <p14:creationId xmlns:p14="http://schemas.microsoft.com/office/powerpoint/2010/main" val="42094154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791200"/>
          </a:xfrm>
        </p:spPr>
        <p:txBody>
          <a:bodyPr>
            <a:noAutofit/>
          </a:bodyPr>
          <a:lstStyle/>
          <a:p>
            <a:pPr marL="0" lvl="0" indent="0" algn="just">
              <a:lnSpc>
                <a:spcPct val="125000"/>
              </a:lnSpc>
              <a:spcBef>
                <a:spcPts val="0"/>
              </a:spcBef>
              <a:buNone/>
              <a:tabLst>
                <a:tab pos="270510" algn="l"/>
              </a:tabLst>
            </a:pPr>
            <a:r>
              <a:rPr lang="en-US" sz="1600" dirty="0" smtClean="0">
                <a:solidFill>
                  <a:srgbClr val="000000"/>
                </a:solidFill>
                <a:latin typeface="Bookman Old Style"/>
                <a:ea typeface="Times New Roman"/>
                <a:cs typeface="BookmanOldStyle"/>
              </a:rPr>
              <a:t>(3) </a:t>
            </a:r>
            <a:r>
              <a:rPr lang="en-US" sz="1600" dirty="0" err="1" smtClean="0">
                <a:solidFill>
                  <a:srgbClr val="000000"/>
                </a:solidFill>
                <a:latin typeface="Bookman Old Style"/>
                <a:ea typeface="Times New Roman"/>
                <a:cs typeface="BookmanOldStyle"/>
              </a:rPr>
              <a:t>Dalam</a:t>
            </a:r>
            <a:r>
              <a:rPr lang="en-US" sz="1600" dirty="0" smtClean="0">
                <a:solidFill>
                  <a:srgbClr val="000000"/>
                </a:solidFill>
                <a:latin typeface="Bookman Old Style"/>
                <a:ea typeface="Times New Roman"/>
                <a:cs typeface="BookmanOldStyle"/>
              </a:rPr>
              <a:t> </a:t>
            </a:r>
            <a:r>
              <a:rPr lang="en-US" sz="1600" dirty="0" err="1" smtClean="0">
                <a:solidFill>
                  <a:srgbClr val="000000"/>
                </a:solidFill>
                <a:latin typeface="Bookman Old Style"/>
                <a:ea typeface="Times New Roman"/>
                <a:cs typeface="BookmanOldStyle"/>
              </a:rPr>
              <a:t>hal</a:t>
            </a:r>
            <a:r>
              <a:rPr lang="en-US" sz="1600" dirty="0" smtClean="0">
                <a:solidFill>
                  <a:srgbClr val="000000"/>
                </a:solidFill>
                <a:latin typeface="Bookman Old Style"/>
                <a:ea typeface="Times New Roman"/>
                <a:cs typeface="BookmanOldStyle"/>
              </a:rPr>
              <a:t> </a:t>
            </a:r>
            <a:r>
              <a:rPr lang="en-US" sz="1600" dirty="0" err="1" smtClean="0">
                <a:solidFill>
                  <a:srgbClr val="000000"/>
                </a:solidFill>
                <a:latin typeface="Bookman Old Style"/>
                <a:ea typeface="Times New Roman"/>
                <a:cs typeface="BookmanOldStyle"/>
              </a:rPr>
              <a:t>Pengadaan</a:t>
            </a:r>
            <a:r>
              <a:rPr lang="en-US" sz="1600" dirty="0" smtClean="0">
                <a:solidFill>
                  <a:srgbClr val="000000"/>
                </a:solidFill>
                <a:latin typeface="Bookman Old Style"/>
                <a:ea typeface="Times New Roman"/>
                <a:cs typeface="BookmanOldStyle"/>
              </a:rPr>
              <a:t> </a:t>
            </a:r>
            <a:r>
              <a:rPr lang="en-US" sz="1600" dirty="0" err="1" smtClean="0">
                <a:solidFill>
                  <a:srgbClr val="000000"/>
                </a:solidFill>
                <a:latin typeface="Bookman Old Style"/>
                <a:ea typeface="Times New Roman"/>
                <a:cs typeface="BookmanOldStyle"/>
              </a:rPr>
              <a:t>melalui</a:t>
            </a:r>
            <a:r>
              <a:rPr lang="en-US" sz="1600" dirty="0" smtClean="0">
                <a:solidFill>
                  <a:srgbClr val="000000"/>
                </a:solidFill>
                <a:latin typeface="Bookman Old Style"/>
                <a:ea typeface="Times New Roman"/>
                <a:cs typeface="BookmanOldStyle"/>
              </a:rPr>
              <a:t> </a:t>
            </a:r>
            <a:r>
              <a:rPr lang="en-US" sz="1600" dirty="0" err="1" smtClean="0">
                <a:solidFill>
                  <a:srgbClr val="000000"/>
                </a:solidFill>
                <a:latin typeface="Bookman Old Style"/>
                <a:ea typeface="Times New Roman"/>
                <a:cs typeface="BookmanOldStyle"/>
              </a:rPr>
              <a:t>Penyedia</a:t>
            </a:r>
            <a:r>
              <a:rPr lang="en-US" sz="1600" dirty="0" smtClean="0">
                <a:solidFill>
                  <a:srgbClr val="000000"/>
                </a:solidFill>
                <a:latin typeface="Bookman Old Style"/>
                <a:ea typeface="Times New Roman"/>
                <a:cs typeface="BookmanOldStyle"/>
              </a:rPr>
              <a:t> </a:t>
            </a:r>
            <a:r>
              <a:rPr lang="en-US" sz="1600" dirty="0" err="1" smtClean="0">
                <a:solidFill>
                  <a:srgbClr val="000000"/>
                </a:solidFill>
                <a:latin typeface="Bookman Old Style"/>
                <a:ea typeface="Times New Roman"/>
                <a:cs typeface="BookmanOldStyle"/>
              </a:rPr>
              <a:t>dengan</a:t>
            </a:r>
            <a:r>
              <a:rPr lang="en-US" sz="1600" dirty="0" smtClean="0">
                <a:solidFill>
                  <a:srgbClr val="000000"/>
                </a:solidFill>
                <a:latin typeface="Bookman Old Style"/>
                <a:ea typeface="Times New Roman"/>
                <a:cs typeface="BookmanOldStyle"/>
              </a:rPr>
              <a:t> </a:t>
            </a:r>
            <a:r>
              <a:rPr lang="en-US" sz="1600" dirty="0" err="1" smtClean="0">
                <a:solidFill>
                  <a:srgbClr val="000000"/>
                </a:solidFill>
                <a:latin typeface="Bookman Old Style"/>
                <a:ea typeface="Times New Roman"/>
                <a:cs typeface="BookmanOldStyle"/>
              </a:rPr>
              <a:t>cara</a:t>
            </a:r>
            <a:r>
              <a:rPr lang="en-US" sz="1600" dirty="0" smtClean="0">
                <a:solidFill>
                  <a:srgbClr val="000000"/>
                </a:solidFill>
                <a:latin typeface="Bookman Old Style"/>
                <a:ea typeface="Times New Roman"/>
                <a:cs typeface="BookmanOldStyle"/>
              </a:rPr>
              <a:t> </a:t>
            </a:r>
            <a:r>
              <a:rPr lang="en-US" sz="1600" dirty="0" err="1" smtClean="0">
                <a:solidFill>
                  <a:srgbClr val="000000"/>
                </a:solidFill>
                <a:latin typeface="Bookman Old Style"/>
                <a:ea typeface="Times New Roman"/>
                <a:cs typeface="BookmanOldStyle"/>
              </a:rPr>
              <a:t>lelang</a:t>
            </a:r>
            <a:r>
              <a:rPr lang="en-US" sz="1600" dirty="0" smtClean="0">
                <a:solidFill>
                  <a:srgbClr val="000000"/>
                </a:solidFill>
                <a:latin typeface="Bookman Old Style"/>
                <a:ea typeface="Times New Roman"/>
                <a:cs typeface="BookmanOldStyle"/>
              </a:rPr>
              <a:t>  </a:t>
            </a:r>
            <a:r>
              <a:rPr lang="en-US" sz="1600" dirty="0" err="1" smtClean="0">
                <a:solidFill>
                  <a:srgbClr val="000000"/>
                </a:solidFill>
                <a:latin typeface="Bookman Old Style"/>
                <a:ea typeface="Times New Roman"/>
                <a:cs typeface="BookmanOldStyle"/>
              </a:rPr>
              <a:t>sebagaimana</a:t>
            </a:r>
            <a:r>
              <a:rPr lang="en-US" sz="1600" dirty="0" smtClean="0">
                <a:solidFill>
                  <a:srgbClr val="000000"/>
                </a:solidFill>
                <a:latin typeface="Bookman Old Style"/>
                <a:ea typeface="Times New Roman"/>
                <a:cs typeface="BookmanOldStyle"/>
              </a:rPr>
              <a:t> </a:t>
            </a:r>
            <a:r>
              <a:rPr lang="en-US" sz="1600" dirty="0" err="1" smtClean="0">
                <a:solidFill>
                  <a:srgbClr val="000000"/>
                </a:solidFill>
                <a:latin typeface="Bookman Old Style"/>
                <a:ea typeface="Times New Roman"/>
                <a:cs typeface="BookmanOldStyle"/>
              </a:rPr>
              <a:t>dimaksud</a:t>
            </a:r>
            <a:r>
              <a:rPr lang="en-US" sz="1600" dirty="0" smtClean="0">
                <a:solidFill>
                  <a:srgbClr val="000000"/>
                </a:solidFill>
                <a:latin typeface="Bookman Old Style"/>
                <a:ea typeface="Times New Roman"/>
                <a:cs typeface="BookmanOldStyle"/>
              </a:rPr>
              <a:t> </a:t>
            </a:r>
            <a:r>
              <a:rPr lang="en-US" sz="1600" dirty="0" err="1" smtClean="0">
                <a:solidFill>
                  <a:srgbClr val="000000"/>
                </a:solidFill>
                <a:latin typeface="Bookman Old Style"/>
                <a:ea typeface="Times New Roman"/>
                <a:cs typeface="BookmanOldStyle"/>
              </a:rPr>
              <a:t>ayat</a:t>
            </a:r>
            <a:r>
              <a:rPr lang="en-US" sz="1600" dirty="0" smtClean="0">
                <a:solidFill>
                  <a:srgbClr val="000000"/>
                </a:solidFill>
                <a:latin typeface="Bookman Old Style"/>
                <a:ea typeface="Times New Roman"/>
                <a:cs typeface="BookmanOldStyle"/>
              </a:rPr>
              <a:t>(1) </a:t>
            </a:r>
            <a:r>
              <a:rPr lang="en-US" sz="1600" dirty="0" err="1" smtClean="0">
                <a:solidFill>
                  <a:srgbClr val="000000"/>
                </a:solidFill>
                <a:latin typeface="Bookman Old Style"/>
                <a:ea typeface="Times New Roman"/>
                <a:cs typeface="BookmanOldStyle"/>
              </a:rPr>
              <a:t>hueuf</a:t>
            </a:r>
            <a:r>
              <a:rPr lang="en-US" sz="1600" dirty="0" smtClean="0">
                <a:solidFill>
                  <a:srgbClr val="000000"/>
                </a:solidFill>
                <a:latin typeface="Bookman Old Style"/>
                <a:ea typeface="Times New Roman"/>
                <a:cs typeface="BookmanOldStyle"/>
              </a:rPr>
              <a:t> (c) TPK </a:t>
            </a:r>
            <a:r>
              <a:rPr lang="en-US" sz="1600" dirty="0" err="1" smtClean="0">
                <a:solidFill>
                  <a:srgbClr val="000000"/>
                </a:solidFill>
                <a:latin typeface="Bookman Old Style"/>
                <a:ea typeface="Times New Roman"/>
                <a:cs typeface="BookmanOldStyle"/>
              </a:rPr>
              <a:t>Menyusun</a:t>
            </a:r>
            <a:r>
              <a:rPr lang="en-US" sz="1600" dirty="0" smtClean="0">
                <a:solidFill>
                  <a:srgbClr val="000000"/>
                </a:solidFill>
                <a:latin typeface="Bookman Old Style"/>
                <a:ea typeface="Times New Roman"/>
                <a:cs typeface="BookmanOldStyle"/>
              </a:rPr>
              <a:t> </a:t>
            </a:r>
            <a:r>
              <a:rPr lang="en-US" sz="1600" dirty="0" err="1" smtClean="0">
                <a:solidFill>
                  <a:srgbClr val="000000"/>
                </a:solidFill>
                <a:latin typeface="Bookman Old Style"/>
                <a:ea typeface="Times New Roman"/>
                <a:cs typeface="BookmanOldStyle"/>
              </a:rPr>
              <a:t>Dok</a:t>
            </a:r>
            <a:r>
              <a:rPr lang="en-US" sz="1600" dirty="0" smtClean="0">
                <a:solidFill>
                  <a:srgbClr val="000000"/>
                </a:solidFill>
                <a:latin typeface="Bookman Old Style"/>
                <a:ea typeface="Times New Roman"/>
                <a:cs typeface="BookmanOldStyle"/>
              </a:rPr>
              <a:t> </a:t>
            </a:r>
            <a:r>
              <a:rPr lang="en-US" sz="1600" dirty="0" err="1" smtClean="0">
                <a:solidFill>
                  <a:srgbClr val="000000"/>
                </a:solidFill>
                <a:latin typeface="Bookman Old Style"/>
                <a:ea typeface="Times New Roman"/>
                <a:cs typeface="BookmanOldStyle"/>
              </a:rPr>
              <a:t>umen</a:t>
            </a:r>
            <a:r>
              <a:rPr lang="en-US" sz="1600" dirty="0" smtClean="0">
                <a:solidFill>
                  <a:srgbClr val="000000"/>
                </a:solidFill>
                <a:latin typeface="Bookman Old Style"/>
                <a:ea typeface="Times New Roman"/>
                <a:cs typeface="BookmanOldStyle"/>
              </a:rPr>
              <a:t> </a:t>
            </a:r>
            <a:r>
              <a:rPr lang="en-US" sz="1600" dirty="0" err="1" smtClean="0">
                <a:solidFill>
                  <a:srgbClr val="000000"/>
                </a:solidFill>
                <a:latin typeface="Bookman Old Style"/>
                <a:ea typeface="Times New Roman"/>
                <a:cs typeface="BookmanOldStyle"/>
              </a:rPr>
              <a:t>Lelang</a:t>
            </a:r>
            <a:endParaRPr lang="en-US" sz="1600" dirty="0" smtClean="0">
              <a:solidFill>
                <a:srgbClr val="000000"/>
              </a:solidFill>
              <a:latin typeface="Bookman Old Style"/>
              <a:ea typeface="Times New Roman"/>
              <a:cs typeface="BookmanOldStyle"/>
            </a:endParaRPr>
          </a:p>
          <a:p>
            <a:pPr marL="0" lvl="0" indent="0" algn="just">
              <a:lnSpc>
                <a:spcPct val="125000"/>
              </a:lnSpc>
              <a:spcBef>
                <a:spcPts val="0"/>
              </a:spcBef>
              <a:buNone/>
              <a:tabLst>
                <a:tab pos="270510" algn="l"/>
              </a:tabLst>
            </a:pPr>
            <a:r>
              <a:rPr lang="en-US" sz="1600" dirty="0" smtClean="0">
                <a:solidFill>
                  <a:srgbClr val="000000"/>
                </a:solidFill>
                <a:latin typeface="Bookman Old Style"/>
                <a:ea typeface="Times New Roman"/>
                <a:cs typeface="BookmanOldStyle"/>
              </a:rPr>
              <a:t>(4) </a:t>
            </a:r>
            <a:r>
              <a:rPr lang="en-US" sz="1600" dirty="0" err="1" smtClean="0">
                <a:solidFill>
                  <a:srgbClr val="000000"/>
                </a:solidFill>
                <a:latin typeface="Bookman Old Style"/>
                <a:ea typeface="Times New Roman"/>
                <a:cs typeface="BookmanOldStyle"/>
              </a:rPr>
              <a:t>Dalam</a:t>
            </a:r>
            <a:r>
              <a:rPr lang="en-US" sz="1600" dirty="0" smtClean="0">
                <a:solidFill>
                  <a:srgbClr val="000000"/>
                </a:solidFill>
                <a:latin typeface="Bookman Old Style"/>
                <a:ea typeface="Times New Roman"/>
                <a:cs typeface="BookmanOldStyle"/>
              </a:rPr>
              <a:t> Hal </a:t>
            </a:r>
            <a:r>
              <a:rPr lang="en-US" sz="1600" dirty="0" err="1" smtClean="0">
                <a:solidFill>
                  <a:srgbClr val="000000"/>
                </a:solidFill>
                <a:latin typeface="Bookman Old Style"/>
                <a:ea typeface="Times New Roman"/>
                <a:cs typeface="BookmanOldStyle"/>
              </a:rPr>
              <a:t>Pengadaan</a:t>
            </a:r>
            <a:r>
              <a:rPr lang="en-US" sz="1600" dirty="0" smtClean="0">
                <a:solidFill>
                  <a:srgbClr val="000000"/>
                </a:solidFill>
                <a:latin typeface="Bookman Old Style"/>
                <a:ea typeface="Times New Roman"/>
                <a:cs typeface="BookmanOldStyle"/>
              </a:rPr>
              <a:t> </a:t>
            </a:r>
            <a:r>
              <a:rPr lang="en-US" sz="1600" dirty="0" err="1" smtClean="0">
                <a:solidFill>
                  <a:srgbClr val="000000"/>
                </a:solidFill>
                <a:latin typeface="Bookman Old Style"/>
                <a:ea typeface="Times New Roman"/>
                <a:cs typeface="BookmanOldStyle"/>
              </a:rPr>
              <a:t>Melalui</a:t>
            </a:r>
            <a:r>
              <a:rPr lang="en-US" sz="1600" dirty="0" smtClean="0">
                <a:solidFill>
                  <a:srgbClr val="000000"/>
                </a:solidFill>
                <a:latin typeface="Bookman Old Style"/>
                <a:ea typeface="Times New Roman"/>
                <a:cs typeface="BookmanOldStyle"/>
              </a:rPr>
              <a:t> </a:t>
            </a:r>
            <a:r>
              <a:rPr lang="en-US" sz="1600" dirty="0" err="1" smtClean="0">
                <a:solidFill>
                  <a:srgbClr val="000000"/>
                </a:solidFill>
                <a:latin typeface="Bookman Old Style"/>
                <a:ea typeface="Times New Roman"/>
                <a:cs typeface="BookmanOldStyle"/>
              </a:rPr>
              <a:t>Penyedia</a:t>
            </a:r>
            <a:r>
              <a:rPr lang="en-US" sz="1600" dirty="0" smtClean="0">
                <a:solidFill>
                  <a:srgbClr val="000000"/>
                </a:solidFill>
                <a:latin typeface="Bookman Old Style"/>
                <a:ea typeface="Times New Roman"/>
                <a:cs typeface="BookmanOldStyle"/>
              </a:rPr>
              <a:t> </a:t>
            </a:r>
            <a:r>
              <a:rPr lang="en-US" sz="1600" dirty="0" err="1" smtClean="0">
                <a:solidFill>
                  <a:srgbClr val="000000"/>
                </a:solidFill>
                <a:latin typeface="Bookman Old Style"/>
                <a:ea typeface="Times New Roman"/>
                <a:cs typeface="BookmanOldStyle"/>
              </a:rPr>
              <a:t>dengan</a:t>
            </a:r>
            <a:r>
              <a:rPr lang="en-US" sz="1600" dirty="0" smtClean="0">
                <a:solidFill>
                  <a:srgbClr val="000000"/>
                </a:solidFill>
                <a:latin typeface="Bookman Old Style"/>
                <a:ea typeface="Times New Roman"/>
                <a:cs typeface="BookmanOldStyle"/>
              </a:rPr>
              <a:t> </a:t>
            </a:r>
            <a:r>
              <a:rPr lang="en-US" sz="1600" dirty="0" err="1" smtClean="0">
                <a:solidFill>
                  <a:srgbClr val="000000"/>
                </a:solidFill>
                <a:latin typeface="Bookman Old Style"/>
                <a:ea typeface="Times New Roman"/>
                <a:cs typeface="BookmanOldStyle"/>
              </a:rPr>
              <a:t>cara</a:t>
            </a:r>
            <a:r>
              <a:rPr lang="en-US" sz="1600" dirty="0" smtClean="0">
                <a:solidFill>
                  <a:srgbClr val="000000"/>
                </a:solidFill>
                <a:latin typeface="Bookman Old Style"/>
                <a:ea typeface="Times New Roman"/>
                <a:cs typeface="BookmanOldStyle"/>
              </a:rPr>
              <a:t> </a:t>
            </a:r>
            <a:r>
              <a:rPr lang="en-US" sz="1600" dirty="0" err="1" smtClean="0">
                <a:solidFill>
                  <a:srgbClr val="000000"/>
                </a:solidFill>
                <a:latin typeface="Bookman Old Style"/>
                <a:ea typeface="Times New Roman"/>
                <a:cs typeface="BookmanOldStyle"/>
              </a:rPr>
              <a:t>lelang</a:t>
            </a:r>
            <a:r>
              <a:rPr lang="en-US" sz="1600" dirty="0" smtClean="0">
                <a:solidFill>
                  <a:srgbClr val="000000"/>
                </a:solidFill>
                <a:latin typeface="Bookman Old Style"/>
                <a:ea typeface="Times New Roman"/>
                <a:cs typeface="BookmanOldStyle"/>
              </a:rPr>
              <a:t> </a:t>
            </a:r>
            <a:r>
              <a:rPr lang="en-US" sz="1600" dirty="0" err="1" smtClean="0">
                <a:solidFill>
                  <a:srgbClr val="000000"/>
                </a:solidFill>
                <a:latin typeface="Bookman Old Style"/>
                <a:ea typeface="Times New Roman"/>
                <a:cs typeface="BookmanOldStyle"/>
              </a:rPr>
              <a:t>sebagaimana</a:t>
            </a:r>
            <a:r>
              <a:rPr lang="en-US" sz="1600" dirty="0" smtClean="0">
                <a:solidFill>
                  <a:srgbClr val="000000"/>
                </a:solidFill>
                <a:latin typeface="Bookman Old Style"/>
                <a:ea typeface="Times New Roman"/>
                <a:cs typeface="BookmanOldStyle"/>
              </a:rPr>
              <a:t> </a:t>
            </a:r>
            <a:r>
              <a:rPr lang="en-US" sz="1600" dirty="0" err="1" smtClean="0">
                <a:solidFill>
                  <a:srgbClr val="000000"/>
                </a:solidFill>
                <a:latin typeface="Bookman Old Style"/>
                <a:ea typeface="Times New Roman"/>
                <a:cs typeface="BookmanOldStyle"/>
              </a:rPr>
              <a:t>dimaksud</a:t>
            </a:r>
            <a:r>
              <a:rPr lang="en-US" sz="1600" dirty="0" smtClean="0">
                <a:solidFill>
                  <a:srgbClr val="000000"/>
                </a:solidFill>
                <a:latin typeface="Bookman Old Style"/>
                <a:ea typeface="Times New Roman"/>
                <a:cs typeface="BookmanOldStyle"/>
              </a:rPr>
              <a:t> </a:t>
            </a:r>
            <a:r>
              <a:rPr lang="en-US" sz="1600" dirty="0" err="1" smtClean="0">
                <a:solidFill>
                  <a:srgbClr val="000000"/>
                </a:solidFill>
                <a:latin typeface="Bookman Old Style"/>
                <a:ea typeface="Times New Roman"/>
                <a:cs typeface="BookmanOldStyle"/>
              </a:rPr>
              <a:t>pada</a:t>
            </a:r>
            <a:r>
              <a:rPr lang="en-US" sz="1600" dirty="0" smtClean="0">
                <a:solidFill>
                  <a:srgbClr val="000000"/>
                </a:solidFill>
                <a:latin typeface="Bookman Old Style"/>
                <a:ea typeface="Times New Roman"/>
                <a:cs typeface="BookmanOldStyle"/>
              </a:rPr>
              <a:t> </a:t>
            </a:r>
            <a:r>
              <a:rPr lang="en-US" sz="1600" dirty="0" err="1" smtClean="0">
                <a:solidFill>
                  <a:srgbClr val="000000"/>
                </a:solidFill>
                <a:latin typeface="Bookman Old Style"/>
                <a:ea typeface="Times New Roman"/>
                <a:cs typeface="BookmanOldStyle"/>
              </a:rPr>
              <a:t>ayat</a:t>
            </a:r>
            <a:r>
              <a:rPr lang="en-US" sz="1600" dirty="0" smtClean="0">
                <a:solidFill>
                  <a:srgbClr val="000000"/>
                </a:solidFill>
                <a:latin typeface="Bookman Old Style"/>
                <a:ea typeface="Times New Roman"/>
                <a:cs typeface="BookmanOldStyle"/>
              </a:rPr>
              <a:t> (1) </a:t>
            </a:r>
            <a:r>
              <a:rPr lang="en-US" sz="1600" dirty="0" err="1" smtClean="0">
                <a:solidFill>
                  <a:srgbClr val="000000"/>
                </a:solidFill>
                <a:latin typeface="Bookman Old Style"/>
                <a:ea typeface="Times New Roman"/>
                <a:cs typeface="BookmanOldStyle"/>
              </a:rPr>
              <a:t>huruf</a:t>
            </a:r>
            <a:r>
              <a:rPr lang="en-US" sz="1600" dirty="0" smtClean="0">
                <a:solidFill>
                  <a:srgbClr val="000000"/>
                </a:solidFill>
                <a:latin typeface="Bookman Old Style"/>
                <a:ea typeface="Times New Roman"/>
                <a:cs typeface="BookmanOldStyle"/>
              </a:rPr>
              <a:t> c, TPK </a:t>
            </a:r>
            <a:r>
              <a:rPr lang="en-US" sz="1600" dirty="0" err="1" smtClean="0">
                <a:solidFill>
                  <a:srgbClr val="000000"/>
                </a:solidFill>
                <a:latin typeface="Bookman Old Style"/>
                <a:ea typeface="Times New Roman"/>
                <a:cs typeface="BookmanOldStyle"/>
              </a:rPr>
              <a:t>Menyusun</a:t>
            </a:r>
            <a:r>
              <a:rPr lang="en-US" sz="1600" dirty="0" smtClean="0">
                <a:solidFill>
                  <a:srgbClr val="000000"/>
                </a:solidFill>
                <a:latin typeface="Bookman Old Style"/>
                <a:ea typeface="Times New Roman"/>
                <a:cs typeface="BookmanOldStyle"/>
              </a:rPr>
              <a:t> </a:t>
            </a:r>
            <a:r>
              <a:rPr lang="en-US" sz="1600" dirty="0" err="1" smtClean="0">
                <a:solidFill>
                  <a:srgbClr val="000000"/>
                </a:solidFill>
                <a:latin typeface="Bookman Old Style"/>
                <a:ea typeface="Times New Roman"/>
                <a:cs typeface="BookmanOldStyle"/>
              </a:rPr>
              <a:t>Dokumen</a:t>
            </a:r>
            <a:r>
              <a:rPr lang="en-US" sz="1600" dirty="0" smtClean="0">
                <a:solidFill>
                  <a:srgbClr val="000000"/>
                </a:solidFill>
                <a:latin typeface="Bookman Old Style"/>
                <a:ea typeface="Times New Roman"/>
                <a:cs typeface="BookmanOldStyle"/>
              </a:rPr>
              <a:t> </a:t>
            </a:r>
            <a:r>
              <a:rPr lang="en-US" sz="1600" dirty="0" err="1" smtClean="0">
                <a:solidFill>
                  <a:srgbClr val="000000"/>
                </a:solidFill>
                <a:latin typeface="Bookman Old Style"/>
                <a:ea typeface="Times New Roman"/>
                <a:cs typeface="BookmanOldStyle"/>
              </a:rPr>
              <a:t>Lelang</a:t>
            </a:r>
            <a:r>
              <a:rPr lang="en-US" sz="1600" dirty="0" smtClean="0">
                <a:solidFill>
                  <a:srgbClr val="000000"/>
                </a:solidFill>
                <a:latin typeface="Bookman Old Style"/>
                <a:ea typeface="Times New Roman"/>
                <a:cs typeface="BookmanOldStyle"/>
              </a:rPr>
              <a:t>. </a:t>
            </a:r>
          </a:p>
          <a:p>
            <a:pPr marL="0" lvl="0" indent="0" algn="just">
              <a:lnSpc>
                <a:spcPct val="125000"/>
              </a:lnSpc>
              <a:spcBef>
                <a:spcPts val="0"/>
              </a:spcBef>
              <a:buNone/>
              <a:tabLst>
                <a:tab pos="270510" algn="l"/>
              </a:tabLst>
            </a:pPr>
            <a:r>
              <a:rPr lang="en-US" sz="1600" dirty="0" smtClean="0">
                <a:solidFill>
                  <a:srgbClr val="000000"/>
                </a:solidFill>
                <a:latin typeface="Bookman Old Style"/>
                <a:ea typeface="Times New Roman"/>
                <a:cs typeface="BookmanOldStyle"/>
              </a:rPr>
              <a:t>(5)</a:t>
            </a:r>
            <a:r>
              <a:rPr lang="en-US" sz="1600" dirty="0" err="1" smtClean="0">
                <a:solidFill>
                  <a:srgbClr val="000000"/>
                </a:solidFill>
                <a:latin typeface="Bookman Old Style"/>
                <a:ea typeface="Times New Roman"/>
                <a:cs typeface="BookmanOldStyle"/>
              </a:rPr>
              <a:t>Dokumen</a:t>
            </a:r>
            <a:r>
              <a:rPr lang="en-US" sz="1600" dirty="0" smtClean="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Lelang</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sebagaimana</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dimaksud</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pada</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ayat</a:t>
            </a:r>
            <a:r>
              <a:rPr lang="en-US" sz="1600" dirty="0">
                <a:solidFill>
                  <a:srgbClr val="000000"/>
                </a:solidFill>
                <a:latin typeface="Bookman Old Style"/>
                <a:ea typeface="Times New Roman"/>
                <a:cs typeface="BookmanOldStyle"/>
              </a:rPr>
              <a:t> (3) </a:t>
            </a:r>
            <a:r>
              <a:rPr lang="en-US" sz="1600" dirty="0" err="1">
                <a:solidFill>
                  <a:srgbClr val="000000"/>
                </a:solidFill>
                <a:latin typeface="Bookman Old Style"/>
                <a:ea typeface="Times New Roman"/>
                <a:cs typeface="BookmanOldStyle"/>
              </a:rPr>
              <a:t>mencantumkan</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antara</a:t>
            </a:r>
            <a:r>
              <a:rPr lang="en-US" sz="1600" dirty="0">
                <a:solidFill>
                  <a:srgbClr val="000000"/>
                </a:solidFill>
                <a:latin typeface="Bookman Old Style"/>
                <a:ea typeface="Times New Roman"/>
                <a:cs typeface="BookmanOldStyle"/>
              </a:rPr>
              <a:t> lain;</a:t>
            </a:r>
            <a:endParaRPr lang="en-US" sz="1600" dirty="0">
              <a:ea typeface="Times New Roman"/>
              <a:cs typeface="Times New Roman"/>
            </a:endParaRPr>
          </a:p>
          <a:p>
            <a:pPr marL="471170" marR="0" indent="-213360" algn="just">
              <a:lnSpc>
                <a:spcPct val="125000"/>
              </a:lnSpc>
              <a:spcBef>
                <a:spcPts val="0"/>
              </a:spcBef>
              <a:spcAft>
                <a:spcPts val="0"/>
              </a:spcAft>
              <a:tabLst>
                <a:tab pos="471170" algn="l"/>
              </a:tabLst>
            </a:pPr>
            <a:r>
              <a:rPr lang="en-US" sz="1600" dirty="0">
                <a:solidFill>
                  <a:srgbClr val="000000"/>
                </a:solidFill>
                <a:latin typeface="Bookman Old Style"/>
                <a:ea typeface="Times New Roman"/>
                <a:cs typeface="BookmanOldStyle"/>
              </a:rPr>
              <a:t>a. </a:t>
            </a:r>
            <a:r>
              <a:rPr lang="en-US" sz="1600" dirty="0" err="1">
                <a:solidFill>
                  <a:srgbClr val="000000"/>
                </a:solidFill>
                <a:latin typeface="Bookman Old Style"/>
                <a:ea typeface="Times New Roman"/>
                <a:cs typeface="BookmanOldStyle"/>
              </a:rPr>
              <a:t>ruang</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lingkup</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pekerjaan</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dalam</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bentuk</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Kerangka</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Acuan</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Kerja</a:t>
            </a:r>
            <a:r>
              <a:rPr lang="en-US" sz="1600" dirty="0">
                <a:solidFill>
                  <a:srgbClr val="000000"/>
                </a:solidFill>
                <a:latin typeface="Bookman Old Style"/>
                <a:ea typeface="Times New Roman"/>
                <a:cs typeface="BookmanOldStyle"/>
              </a:rPr>
              <a:t> (KAK);</a:t>
            </a:r>
            <a:endParaRPr lang="en-US" sz="1600" dirty="0">
              <a:ea typeface="Times New Roman"/>
              <a:cs typeface="Times New Roman"/>
            </a:endParaRPr>
          </a:p>
          <a:p>
            <a:pPr marL="471170" marR="0" indent="-213360" algn="just">
              <a:lnSpc>
                <a:spcPct val="125000"/>
              </a:lnSpc>
              <a:spcBef>
                <a:spcPts val="0"/>
              </a:spcBef>
              <a:spcAft>
                <a:spcPts val="0"/>
              </a:spcAft>
              <a:tabLst>
                <a:tab pos="471170" algn="l"/>
              </a:tabLst>
            </a:pPr>
            <a:r>
              <a:rPr lang="en-US" sz="1600" dirty="0">
                <a:solidFill>
                  <a:srgbClr val="000000"/>
                </a:solidFill>
                <a:latin typeface="Bookman Old Style"/>
                <a:ea typeface="Times New Roman"/>
                <a:cs typeface="BookmanOldStyle"/>
              </a:rPr>
              <a:t>b. </a:t>
            </a:r>
            <a:r>
              <a:rPr lang="en-US" sz="1600" dirty="0" err="1">
                <a:solidFill>
                  <a:srgbClr val="000000"/>
                </a:solidFill>
                <a:latin typeface="Bookman Old Style"/>
                <a:ea typeface="Times New Roman"/>
                <a:cs typeface="BookmanOldStyle"/>
              </a:rPr>
              <a:t>Daftar</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Kuantitas</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dan</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Harga</a:t>
            </a:r>
            <a:r>
              <a:rPr lang="en-US" sz="1600" dirty="0">
                <a:solidFill>
                  <a:srgbClr val="000000"/>
                </a:solidFill>
                <a:latin typeface="Bookman Old Style"/>
                <a:ea typeface="Times New Roman"/>
                <a:cs typeface="BookmanOldStyle"/>
              </a:rPr>
              <a:t>;</a:t>
            </a:r>
            <a:endParaRPr lang="en-US" sz="1600" dirty="0">
              <a:ea typeface="Times New Roman"/>
              <a:cs typeface="Times New Roman"/>
            </a:endParaRPr>
          </a:p>
          <a:p>
            <a:pPr marL="471170" marR="0" indent="-213360" algn="just">
              <a:lnSpc>
                <a:spcPct val="125000"/>
              </a:lnSpc>
              <a:spcBef>
                <a:spcPts val="0"/>
              </a:spcBef>
              <a:spcAft>
                <a:spcPts val="0"/>
              </a:spcAft>
              <a:tabLst>
                <a:tab pos="471170" algn="l"/>
              </a:tabLst>
            </a:pPr>
            <a:r>
              <a:rPr lang="en-US" sz="1600" dirty="0">
                <a:solidFill>
                  <a:srgbClr val="000000"/>
                </a:solidFill>
                <a:latin typeface="Bookman Old Style"/>
                <a:ea typeface="Times New Roman"/>
                <a:cs typeface="BookmanOldStyle"/>
              </a:rPr>
              <a:t>c. </a:t>
            </a:r>
            <a:r>
              <a:rPr lang="en-US" sz="1600" dirty="0" err="1">
                <a:solidFill>
                  <a:srgbClr val="000000"/>
                </a:solidFill>
                <a:latin typeface="Bookman Old Style"/>
                <a:ea typeface="Times New Roman"/>
                <a:cs typeface="BookmanOldStyle"/>
              </a:rPr>
              <a:t>spesifikasi</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teknis</a:t>
            </a:r>
            <a:r>
              <a:rPr lang="en-US" sz="1600" dirty="0">
                <a:solidFill>
                  <a:srgbClr val="000000"/>
                </a:solidFill>
                <a:latin typeface="Bookman Old Style"/>
                <a:ea typeface="Times New Roman"/>
                <a:cs typeface="BookmanOldStyle"/>
              </a:rPr>
              <a:t>;</a:t>
            </a:r>
            <a:endParaRPr lang="en-US" sz="1600" dirty="0">
              <a:ea typeface="Times New Roman"/>
              <a:cs typeface="Times New Roman"/>
            </a:endParaRPr>
          </a:p>
          <a:p>
            <a:pPr marL="471170" marR="0" indent="-213360" algn="just">
              <a:lnSpc>
                <a:spcPct val="125000"/>
              </a:lnSpc>
              <a:spcBef>
                <a:spcPts val="0"/>
              </a:spcBef>
              <a:spcAft>
                <a:spcPts val="0"/>
              </a:spcAft>
              <a:tabLst>
                <a:tab pos="471170" algn="l"/>
              </a:tabLst>
            </a:pPr>
            <a:r>
              <a:rPr lang="en-US" sz="1600" dirty="0">
                <a:solidFill>
                  <a:srgbClr val="000000"/>
                </a:solidFill>
                <a:latin typeface="Bookman Old Style"/>
                <a:ea typeface="Times New Roman"/>
                <a:cs typeface="BookmanOldStyle"/>
              </a:rPr>
              <a:t>d. </a:t>
            </a:r>
            <a:r>
              <a:rPr lang="en-US" sz="1600" dirty="0" err="1">
                <a:solidFill>
                  <a:srgbClr val="000000"/>
                </a:solidFill>
                <a:latin typeface="Bookman Old Style"/>
                <a:ea typeface="Times New Roman"/>
                <a:cs typeface="BookmanOldStyle"/>
              </a:rPr>
              <a:t>gambar</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rencana</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kerja</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apabila</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diperlukan</a:t>
            </a:r>
            <a:r>
              <a:rPr lang="en-US" sz="1600" dirty="0">
                <a:solidFill>
                  <a:srgbClr val="000000"/>
                </a:solidFill>
                <a:latin typeface="Bookman Old Style"/>
                <a:ea typeface="Times New Roman"/>
                <a:cs typeface="BookmanOldStyle"/>
              </a:rPr>
              <a:t>);</a:t>
            </a:r>
            <a:endParaRPr lang="en-US" sz="1600" dirty="0">
              <a:ea typeface="Times New Roman"/>
              <a:cs typeface="Times New Roman"/>
            </a:endParaRPr>
          </a:p>
          <a:p>
            <a:pPr marL="471170" marR="0" indent="-213360" algn="just">
              <a:lnSpc>
                <a:spcPct val="125000"/>
              </a:lnSpc>
              <a:spcBef>
                <a:spcPts val="0"/>
              </a:spcBef>
              <a:spcAft>
                <a:spcPts val="0"/>
              </a:spcAft>
              <a:tabLst>
                <a:tab pos="471170" algn="l"/>
              </a:tabLst>
            </a:pPr>
            <a:r>
              <a:rPr lang="en-US" sz="1600" dirty="0">
                <a:solidFill>
                  <a:srgbClr val="000000"/>
                </a:solidFill>
                <a:latin typeface="Bookman Old Style"/>
                <a:ea typeface="Times New Roman"/>
                <a:cs typeface="BookmanOldStyle"/>
              </a:rPr>
              <a:t>e. </a:t>
            </a:r>
            <a:r>
              <a:rPr lang="en-US" sz="1600" dirty="0" err="1">
                <a:solidFill>
                  <a:srgbClr val="000000"/>
                </a:solidFill>
                <a:latin typeface="Bookman Old Style"/>
                <a:ea typeface="Times New Roman"/>
                <a:cs typeface="BookmanOldStyle"/>
              </a:rPr>
              <a:t>waktu</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pelaksanaan</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pekerjaan</a:t>
            </a:r>
            <a:r>
              <a:rPr lang="en-US" sz="1600" dirty="0">
                <a:solidFill>
                  <a:srgbClr val="000000"/>
                </a:solidFill>
                <a:latin typeface="Bookman Old Style"/>
                <a:ea typeface="Times New Roman"/>
                <a:cs typeface="BookmanOldStyle"/>
              </a:rPr>
              <a:t>);</a:t>
            </a:r>
            <a:endParaRPr lang="en-US" sz="1600" dirty="0">
              <a:ea typeface="Times New Roman"/>
              <a:cs typeface="Times New Roman"/>
            </a:endParaRPr>
          </a:p>
          <a:p>
            <a:pPr marL="471170" marR="0" indent="-213360" algn="just">
              <a:lnSpc>
                <a:spcPct val="125000"/>
              </a:lnSpc>
              <a:spcBef>
                <a:spcPts val="0"/>
              </a:spcBef>
              <a:spcAft>
                <a:spcPts val="0"/>
              </a:spcAft>
              <a:tabLst>
                <a:tab pos="471170" algn="l"/>
              </a:tabLst>
            </a:pPr>
            <a:r>
              <a:rPr lang="en-US" sz="1600" dirty="0">
                <a:solidFill>
                  <a:srgbClr val="000000"/>
                </a:solidFill>
                <a:latin typeface="Bookman Old Style"/>
                <a:ea typeface="Times New Roman"/>
                <a:cs typeface="BookmanOldStyle"/>
              </a:rPr>
              <a:t>f. </a:t>
            </a:r>
            <a:r>
              <a:rPr lang="en-US" sz="1600" dirty="0" err="1">
                <a:solidFill>
                  <a:srgbClr val="000000"/>
                </a:solidFill>
                <a:latin typeface="Bookman Old Style"/>
                <a:ea typeface="Times New Roman"/>
                <a:cs typeface="BookmanOldStyle"/>
              </a:rPr>
              <a:t>persyaratan</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administrasi</a:t>
            </a:r>
            <a:r>
              <a:rPr lang="en-US" sz="1600" dirty="0">
                <a:solidFill>
                  <a:srgbClr val="000000"/>
                </a:solidFill>
                <a:latin typeface="Bookman Old Style"/>
                <a:ea typeface="Times New Roman"/>
                <a:cs typeface="BookmanOldStyle"/>
              </a:rPr>
              <a:t>;</a:t>
            </a:r>
            <a:endParaRPr lang="en-US" sz="1600" dirty="0">
              <a:ea typeface="Times New Roman"/>
              <a:cs typeface="Times New Roman"/>
            </a:endParaRPr>
          </a:p>
          <a:p>
            <a:pPr marL="471170" marR="0" indent="-213360" algn="just">
              <a:lnSpc>
                <a:spcPct val="125000"/>
              </a:lnSpc>
              <a:spcBef>
                <a:spcPts val="0"/>
              </a:spcBef>
              <a:spcAft>
                <a:spcPts val="0"/>
              </a:spcAft>
              <a:tabLst>
                <a:tab pos="471170" algn="l"/>
              </a:tabLst>
            </a:pPr>
            <a:r>
              <a:rPr lang="en-US" sz="1600" dirty="0">
                <a:solidFill>
                  <a:srgbClr val="000000"/>
                </a:solidFill>
                <a:latin typeface="Bookman Old Style"/>
                <a:ea typeface="Times New Roman"/>
                <a:cs typeface="BookmanOldStyle"/>
              </a:rPr>
              <a:t>g. </a:t>
            </a:r>
            <a:r>
              <a:rPr lang="en-US" sz="1600" dirty="0" err="1">
                <a:solidFill>
                  <a:srgbClr val="000000"/>
                </a:solidFill>
                <a:latin typeface="Bookman Old Style"/>
                <a:ea typeface="Times New Roman"/>
                <a:cs typeface="BookmanOldStyle"/>
              </a:rPr>
              <a:t>rancangan</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surat</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perjanjian</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dan</a:t>
            </a:r>
            <a:endParaRPr lang="en-US" sz="1600" dirty="0">
              <a:ea typeface="Times New Roman"/>
              <a:cs typeface="Times New Roman"/>
            </a:endParaRPr>
          </a:p>
          <a:p>
            <a:pPr marL="471170" marR="0" indent="-213360" algn="just">
              <a:lnSpc>
                <a:spcPct val="125000"/>
              </a:lnSpc>
              <a:spcBef>
                <a:spcPts val="0"/>
              </a:spcBef>
              <a:spcAft>
                <a:spcPts val="0"/>
              </a:spcAft>
              <a:tabLst>
                <a:tab pos="471170" algn="l"/>
              </a:tabLst>
            </a:pPr>
            <a:r>
              <a:rPr lang="en-US" sz="1600" dirty="0">
                <a:solidFill>
                  <a:srgbClr val="000000"/>
                </a:solidFill>
                <a:latin typeface="Bookman Old Style"/>
                <a:ea typeface="Times New Roman"/>
                <a:cs typeface="BookmanOldStyle"/>
              </a:rPr>
              <a:t>h. </a:t>
            </a:r>
            <a:r>
              <a:rPr lang="en-US" sz="1600" dirty="0" err="1">
                <a:solidFill>
                  <a:srgbClr val="000000"/>
                </a:solidFill>
                <a:latin typeface="Bookman Old Style"/>
                <a:ea typeface="Times New Roman"/>
                <a:cs typeface="BookmanOldStyle"/>
              </a:rPr>
              <a:t>nilai</a:t>
            </a:r>
            <a:r>
              <a:rPr lang="en-US" sz="1600" dirty="0">
                <a:solidFill>
                  <a:srgbClr val="000000"/>
                </a:solidFill>
                <a:latin typeface="Bookman Old Style"/>
                <a:ea typeface="Times New Roman"/>
                <a:cs typeface="BookmanOldStyle"/>
              </a:rPr>
              <a:t> total HPS.</a:t>
            </a:r>
            <a:endParaRPr lang="en-US" sz="1600" dirty="0">
              <a:ea typeface="Times New Roman"/>
              <a:cs typeface="Times New Roman"/>
            </a:endParaRPr>
          </a:p>
          <a:p>
            <a:pPr marL="0" lvl="0" indent="0" algn="just">
              <a:lnSpc>
                <a:spcPct val="125000"/>
              </a:lnSpc>
              <a:spcBef>
                <a:spcPts val="0"/>
              </a:spcBef>
              <a:buNone/>
              <a:tabLst>
                <a:tab pos="270510" algn="l"/>
              </a:tabLst>
            </a:pPr>
            <a:r>
              <a:rPr lang="en-US" sz="1600" dirty="0" smtClean="0">
                <a:solidFill>
                  <a:srgbClr val="000000"/>
                </a:solidFill>
                <a:latin typeface="Bookman Old Style"/>
                <a:ea typeface="Times New Roman"/>
                <a:cs typeface="BookmanOldStyle"/>
              </a:rPr>
              <a:t>(6)</a:t>
            </a:r>
            <a:r>
              <a:rPr lang="en-US" sz="1600" dirty="0" err="1" smtClean="0">
                <a:solidFill>
                  <a:srgbClr val="000000"/>
                </a:solidFill>
                <a:latin typeface="Bookman Old Style"/>
                <a:ea typeface="Times New Roman"/>
                <a:cs typeface="BookmanOldStyle"/>
              </a:rPr>
              <a:t>Persyaratan</a:t>
            </a:r>
            <a:r>
              <a:rPr lang="en-US" sz="1600" dirty="0" smtClean="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administrasi</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sebagaimana</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dimaksud</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pada</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ayat</a:t>
            </a:r>
            <a:r>
              <a:rPr lang="en-US" sz="1600" dirty="0">
                <a:solidFill>
                  <a:srgbClr val="000000"/>
                </a:solidFill>
                <a:latin typeface="Bookman Old Style"/>
                <a:ea typeface="Times New Roman"/>
                <a:cs typeface="BookmanOldStyle"/>
              </a:rPr>
              <a:t> (4) </a:t>
            </a:r>
            <a:r>
              <a:rPr lang="en-US" sz="1600" dirty="0" err="1">
                <a:solidFill>
                  <a:srgbClr val="000000"/>
                </a:solidFill>
                <a:latin typeface="Bookman Old Style"/>
                <a:ea typeface="Times New Roman"/>
                <a:cs typeface="BookmanOldStyle"/>
              </a:rPr>
              <a:t>huruf</a:t>
            </a:r>
            <a:r>
              <a:rPr lang="en-US" sz="1600" dirty="0">
                <a:solidFill>
                  <a:srgbClr val="000000"/>
                </a:solidFill>
                <a:latin typeface="Bookman Old Style"/>
                <a:ea typeface="Times New Roman"/>
                <a:cs typeface="BookmanOldStyle"/>
              </a:rPr>
              <a:t> f </a:t>
            </a:r>
            <a:r>
              <a:rPr lang="en-US" sz="1600" dirty="0" err="1">
                <a:solidFill>
                  <a:srgbClr val="000000"/>
                </a:solidFill>
                <a:latin typeface="Bookman Old Style"/>
                <a:ea typeface="Times New Roman"/>
                <a:cs typeface="BookmanOldStyle"/>
              </a:rPr>
              <a:t>berupa</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surat</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pernyataan</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kebenaran</a:t>
            </a:r>
            <a:r>
              <a:rPr lang="en-US" sz="1600" dirty="0">
                <a:solidFill>
                  <a:srgbClr val="000000"/>
                </a:solidFill>
                <a:latin typeface="Bookman Old Style"/>
                <a:ea typeface="Times New Roman"/>
                <a:cs typeface="BookmanOldStyle"/>
              </a:rPr>
              <a:t> </a:t>
            </a:r>
            <a:r>
              <a:rPr lang="en-US" sz="1600" dirty="0" err="1">
                <a:solidFill>
                  <a:srgbClr val="000000"/>
                </a:solidFill>
                <a:latin typeface="Bookman Old Style"/>
                <a:ea typeface="Times New Roman"/>
                <a:cs typeface="BookmanOldStyle"/>
              </a:rPr>
              <a:t>usaha</a:t>
            </a:r>
            <a:r>
              <a:rPr lang="en-US" sz="1600" dirty="0">
                <a:solidFill>
                  <a:srgbClr val="000000"/>
                </a:solidFill>
                <a:latin typeface="Bookman Old Style"/>
                <a:ea typeface="Times New Roman"/>
                <a:cs typeface="BookmanOldStyle"/>
              </a:rPr>
              <a:t>. </a:t>
            </a:r>
          </a:p>
          <a:p>
            <a:pPr marL="0" lvl="0" indent="0" algn="just">
              <a:lnSpc>
                <a:spcPct val="125000"/>
              </a:lnSpc>
              <a:spcBef>
                <a:spcPts val="0"/>
              </a:spcBef>
              <a:buNone/>
              <a:tabLst>
                <a:tab pos="270510" algn="l"/>
              </a:tabLst>
            </a:pPr>
            <a:r>
              <a:rPr lang="en-US" sz="1600" dirty="0" smtClean="0">
                <a:solidFill>
                  <a:srgbClr val="000000"/>
                </a:solidFill>
                <a:latin typeface="Bookman Old Style"/>
                <a:ea typeface="Times New Roman"/>
                <a:cs typeface="BookmanOldStyle"/>
              </a:rPr>
              <a:t>(7</a:t>
            </a:r>
            <a:r>
              <a:rPr lang="en-US" sz="1600" i="1" dirty="0" smtClean="0">
                <a:solidFill>
                  <a:srgbClr val="FF0000"/>
                </a:solidFill>
                <a:latin typeface="Bookman Old Style"/>
                <a:ea typeface="Times New Roman"/>
                <a:cs typeface="BookmanOldStyle"/>
              </a:rPr>
              <a:t>)</a:t>
            </a:r>
            <a:r>
              <a:rPr lang="en-US" sz="1600" i="1" dirty="0" err="1" smtClean="0">
                <a:solidFill>
                  <a:srgbClr val="FF0000"/>
                </a:solidFill>
                <a:latin typeface="Bookman Old Style"/>
                <a:ea typeface="Times New Roman"/>
                <a:cs typeface="BookmanOldStyle"/>
              </a:rPr>
              <a:t>Khusus</a:t>
            </a:r>
            <a:r>
              <a:rPr lang="en-US" sz="1600" i="1" dirty="0" smtClean="0">
                <a:solidFill>
                  <a:srgbClr val="FF0000"/>
                </a:solidFill>
                <a:latin typeface="Bookman Old Style"/>
                <a:ea typeface="Times New Roman"/>
                <a:cs typeface="BookmanOldStyle"/>
              </a:rPr>
              <a:t> </a:t>
            </a:r>
            <a:r>
              <a:rPr lang="en-US" sz="1600" i="1" dirty="0" err="1">
                <a:solidFill>
                  <a:srgbClr val="FF0000"/>
                </a:solidFill>
                <a:latin typeface="Bookman Old Style"/>
                <a:ea typeface="Times New Roman"/>
                <a:cs typeface="BookmanOldStyle"/>
              </a:rPr>
              <a:t>untuk</a:t>
            </a:r>
            <a:r>
              <a:rPr lang="en-US" sz="1600" i="1" dirty="0">
                <a:solidFill>
                  <a:srgbClr val="FF0000"/>
                </a:solidFill>
                <a:latin typeface="Bookman Old Style"/>
                <a:ea typeface="Times New Roman"/>
                <a:cs typeface="BookmanOldStyle"/>
              </a:rPr>
              <a:t> </a:t>
            </a:r>
            <a:r>
              <a:rPr lang="en-US" sz="1600" i="1" dirty="0" err="1">
                <a:solidFill>
                  <a:srgbClr val="FF0000"/>
                </a:solidFill>
                <a:latin typeface="Bookman Old Style"/>
                <a:ea typeface="Times New Roman"/>
                <a:cs typeface="BookmanOldStyle"/>
              </a:rPr>
              <a:t>Pengadaan</a:t>
            </a:r>
            <a:r>
              <a:rPr lang="en-US" sz="1600" i="1" dirty="0">
                <a:solidFill>
                  <a:srgbClr val="FF0000"/>
                </a:solidFill>
                <a:latin typeface="Bookman Old Style"/>
                <a:ea typeface="Times New Roman"/>
                <a:cs typeface="BookmanOldStyle"/>
              </a:rPr>
              <a:t> </a:t>
            </a:r>
            <a:r>
              <a:rPr lang="en-US" sz="1600" i="1" dirty="0" err="1">
                <a:solidFill>
                  <a:srgbClr val="FF0000"/>
                </a:solidFill>
                <a:latin typeface="Bookman Old Style"/>
                <a:ea typeface="Times New Roman"/>
                <a:cs typeface="BookmanOldStyle"/>
              </a:rPr>
              <a:t>seperti</a:t>
            </a:r>
            <a:r>
              <a:rPr lang="en-US" sz="1600" i="1" dirty="0">
                <a:solidFill>
                  <a:srgbClr val="FF0000"/>
                </a:solidFill>
                <a:latin typeface="Bookman Old Style"/>
                <a:ea typeface="Times New Roman"/>
                <a:cs typeface="BookmanOldStyle"/>
              </a:rPr>
              <a:t> </a:t>
            </a:r>
            <a:r>
              <a:rPr lang="en-US" sz="1600" i="1" dirty="0" err="1">
                <a:solidFill>
                  <a:srgbClr val="FF0000"/>
                </a:solidFill>
                <a:latin typeface="Bookman Old Style"/>
                <a:ea typeface="Times New Roman"/>
                <a:cs typeface="BookmanOldStyle"/>
              </a:rPr>
              <a:t>kendaraan</a:t>
            </a:r>
            <a:r>
              <a:rPr lang="en-US" sz="1600" i="1" dirty="0">
                <a:solidFill>
                  <a:srgbClr val="FF0000"/>
                </a:solidFill>
                <a:latin typeface="Bookman Old Style"/>
                <a:ea typeface="Times New Roman"/>
                <a:cs typeface="BookmanOldStyle"/>
              </a:rPr>
              <a:t> </a:t>
            </a:r>
            <a:r>
              <a:rPr lang="en-US" sz="1600" i="1" dirty="0" err="1">
                <a:solidFill>
                  <a:srgbClr val="FF0000"/>
                </a:solidFill>
                <a:latin typeface="Bookman Old Style"/>
                <a:ea typeface="Times New Roman"/>
                <a:cs typeface="BookmanOldStyle"/>
              </a:rPr>
              <a:t>bermotor</a:t>
            </a:r>
            <a:r>
              <a:rPr lang="en-US" sz="1600" i="1" dirty="0">
                <a:solidFill>
                  <a:srgbClr val="FF0000"/>
                </a:solidFill>
                <a:latin typeface="Bookman Old Style"/>
                <a:ea typeface="Times New Roman"/>
                <a:cs typeface="BookmanOldStyle"/>
              </a:rPr>
              <a:t>, </a:t>
            </a:r>
            <a:r>
              <a:rPr lang="en-US" sz="1600" i="1" dirty="0" err="1">
                <a:solidFill>
                  <a:srgbClr val="FF0000"/>
                </a:solidFill>
                <a:latin typeface="Bookman Old Style"/>
                <a:ea typeface="Times New Roman"/>
                <a:cs typeface="BookmanOldStyle"/>
              </a:rPr>
              <a:t>genset</a:t>
            </a:r>
            <a:r>
              <a:rPr lang="en-US" sz="1600" i="1" dirty="0">
                <a:solidFill>
                  <a:srgbClr val="FF0000"/>
                </a:solidFill>
                <a:latin typeface="Bookman Old Style"/>
                <a:ea typeface="Times New Roman"/>
                <a:cs typeface="BookmanOldStyle"/>
              </a:rPr>
              <a:t>, </a:t>
            </a:r>
            <a:r>
              <a:rPr lang="en-US" sz="1600" i="1" dirty="0" err="1">
                <a:solidFill>
                  <a:srgbClr val="FF0000"/>
                </a:solidFill>
                <a:latin typeface="Bookman Old Style"/>
                <a:ea typeface="Times New Roman"/>
                <a:cs typeface="BookmanOldStyle"/>
              </a:rPr>
              <a:t>traktor</a:t>
            </a:r>
            <a:r>
              <a:rPr lang="en-US" sz="1600" i="1" dirty="0">
                <a:solidFill>
                  <a:srgbClr val="FF0000"/>
                </a:solidFill>
                <a:latin typeface="Bookman Old Style"/>
                <a:ea typeface="Times New Roman"/>
                <a:cs typeface="BookmanOldStyle"/>
              </a:rPr>
              <a:t> </a:t>
            </a:r>
            <a:r>
              <a:rPr lang="en-US" sz="1600" i="1" dirty="0" err="1">
                <a:solidFill>
                  <a:srgbClr val="FF0000"/>
                </a:solidFill>
                <a:latin typeface="Bookman Old Style"/>
                <a:ea typeface="Times New Roman"/>
                <a:cs typeface="BookmanOldStyle"/>
              </a:rPr>
              <a:t>dan</a:t>
            </a:r>
            <a:r>
              <a:rPr lang="en-US" sz="1600" i="1" dirty="0">
                <a:solidFill>
                  <a:srgbClr val="FF0000"/>
                </a:solidFill>
                <a:latin typeface="Bookman Old Style"/>
                <a:ea typeface="Times New Roman"/>
                <a:cs typeface="BookmanOldStyle"/>
              </a:rPr>
              <a:t> </a:t>
            </a:r>
            <a:r>
              <a:rPr lang="en-US" sz="1600" i="1" dirty="0" err="1" smtClean="0">
                <a:solidFill>
                  <a:srgbClr val="FF0000"/>
                </a:solidFill>
                <a:latin typeface="Bookman Old Style"/>
                <a:ea typeface="Times New Roman"/>
                <a:cs typeface="BookmanOldStyle"/>
              </a:rPr>
              <a:t>Pengadaan</a:t>
            </a:r>
            <a:r>
              <a:rPr lang="en-US" sz="1600" i="1" dirty="0" smtClean="0">
                <a:solidFill>
                  <a:srgbClr val="FF0000"/>
                </a:solidFill>
                <a:latin typeface="Bookman Old Style"/>
                <a:ea typeface="Times New Roman"/>
                <a:cs typeface="BookmanOldStyle"/>
              </a:rPr>
              <a:t> </a:t>
            </a:r>
            <a:r>
              <a:rPr lang="en-US" sz="1600" i="1" dirty="0" err="1" smtClean="0">
                <a:solidFill>
                  <a:srgbClr val="FF0000"/>
                </a:solidFill>
                <a:latin typeface="Bookman Old Style"/>
                <a:ea typeface="Times New Roman"/>
                <a:cs typeface="BookmanOldStyle"/>
              </a:rPr>
              <a:t>dengan</a:t>
            </a:r>
            <a:r>
              <a:rPr lang="en-US" sz="1600" i="1" dirty="0" smtClean="0">
                <a:solidFill>
                  <a:srgbClr val="FF0000"/>
                </a:solidFill>
                <a:latin typeface="Bookman Old Style"/>
                <a:ea typeface="Times New Roman"/>
                <a:cs typeface="BookmanOldStyle"/>
              </a:rPr>
              <a:t> </a:t>
            </a:r>
            <a:r>
              <a:rPr lang="en-US" sz="1600" i="1" dirty="0" err="1" smtClean="0">
                <a:solidFill>
                  <a:srgbClr val="FF0000"/>
                </a:solidFill>
                <a:latin typeface="Bookman Old Style"/>
                <a:ea typeface="Times New Roman"/>
                <a:cs typeface="BookmanOldStyle"/>
              </a:rPr>
              <a:t>Metode</a:t>
            </a:r>
            <a:r>
              <a:rPr lang="en-US" sz="1600" i="1" dirty="0" smtClean="0">
                <a:solidFill>
                  <a:srgbClr val="FF0000"/>
                </a:solidFill>
                <a:latin typeface="Bookman Old Style"/>
                <a:ea typeface="Times New Roman"/>
                <a:cs typeface="BookmanOldStyle"/>
              </a:rPr>
              <a:t> </a:t>
            </a:r>
            <a:r>
              <a:rPr lang="en-US" sz="1600" i="1" dirty="0" err="1" smtClean="0">
                <a:solidFill>
                  <a:srgbClr val="FF0000"/>
                </a:solidFill>
                <a:latin typeface="Bookman Old Style"/>
                <a:ea typeface="Times New Roman"/>
                <a:cs typeface="BookmanOldStyle"/>
              </a:rPr>
              <a:t>Lelang</a:t>
            </a:r>
            <a:r>
              <a:rPr lang="en-US" sz="1600" i="1" dirty="0" smtClean="0">
                <a:solidFill>
                  <a:srgbClr val="FF0000"/>
                </a:solidFill>
                <a:latin typeface="Bookman Old Style"/>
                <a:ea typeface="Times New Roman"/>
                <a:cs typeface="BookmanOldStyle"/>
              </a:rPr>
              <a:t>, </a:t>
            </a:r>
            <a:r>
              <a:rPr lang="en-US" sz="1600" i="1" dirty="0" err="1">
                <a:solidFill>
                  <a:srgbClr val="FF0000"/>
                </a:solidFill>
                <a:latin typeface="Bookman Old Style"/>
                <a:ea typeface="Times New Roman"/>
                <a:cs typeface="BookmanOldStyle"/>
              </a:rPr>
              <a:t>persyaratan</a:t>
            </a:r>
            <a:r>
              <a:rPr lang="en-US" sz="1600" i="1" dirty="0">
                <a:solidFill>
                  <a:srgbClr val="FF0000"/>
                </a:solidFill>
                <a:latin typeface="Bookman Old Style"/>
                <a:ea typeface="Times New Roman"/>
                <a:cs typeface="BookmanOldStyle"/>
              </a:rPr>
              <a:t> </a:t>
            </a:r>
            <a:r>
              <a:rPr lang="en-US" sz="1600" i="1" dirty="0" err="1">
                <a:solidFill>
                  <a:srgbClr val="FF0000"/>
                </a:solidFill>
                <a:latin typeface="Bookman Old Style"/>
                <a:ea typeface="Times New Roman"/>
                <a:cs typeface="BookmanOldStyle"/>
              </a:rPr>
              <a:t>administrasinya</a:t>
            </a:r>
            <a:r>
              <a:rPr lang="en-US" sz="1600" i="1" dirty="0">
                <a:solidFill>
                  <a:srgbClr val="FF0000"/>
                </a:solidFill>
                <a:latin typeface="Bookman Old Style"/>
                <a:ea typeface="Times New Roman"/>
                <a:cs typeface="BookmanOldStyle"/>
              </a:rPr>
              <a:t> </a:t>
            </a:r>
            <a:r>
              <a:rPr lang="en-US" sz="1600" i="1" dirty="0" err="1">
                <a:solidFill>
                  <a:srgbClr val="FF0000"/>
                </a:solidFill>
                <a:latin typeface="Bookman Old Style"/>
                <a:ea typeface="Times New Roman"/>
                <a:cs typeface="BookmanOldStyle"/>
              </a:rPr>
              <a:t>berupa</a:t>
            </a:r>
            <a:r>
              <a:rPr lang="en-US" sz="1600" i="1" dirty="0">
                <a:solidFill>
                  <a:srgbClr val="FF0000"/>
                </a:solidFill>
                <a:latin typeface="Bookman Old Style"/>
                <a:ea typeface="Times New Roman"/>
                <a:cs typeface="BookmanOldStyle"/>
              </a:rPr>
              <a:t> </a:t>
            </a:r>
            <a:r>
              <a:rPr lang="en-US" sz="1600" i="1" dirty="0" err="1">
                <a:solidFill>
                  <a:srgbClr val="FF0000"/>
                </a:solidFill>
                <a:latin typeface="Bookman Old Style"/>
                <a:ea typeface="Times New Roman"/>
                <a:cs typeface="BookmanOldStyle"/>
              </a:rPr>
              <a:t>izin</a:t>
            </a:r>
            <a:r>
              <a:rPr lang="en-US" sz="1600" i="1" dirty="0">
                <a:solidFill>
                  <a:srgbClr val="FF0000"/>
                </a:solidFill>
                <a:latin typeface="Bookman Old Style"/>
                <a:ea typeface="Times New Roman"/>
                <a:cs typeface="BookmanOldStyle"/>
              </a:rPr>
              <a:t> </a:t>
            </a:r>
            <a:r>
              <a:rPr lang="en-US" sz="1600" i="1" dirty="0" err="1">
                <a:solidFill>
                  <a:srgbClr val="FF0000"/>
                </a:solidFill>
                <a:latin typeface="Bookman Old Style"/>
                <a:ea typeface="Times New Roman"/>
                <a:cs typeface="BookmanOldStyle"/>
              </a:rPr>
              <a:t>usaha</a:t>
            </a:r>
            <a:r>
              <a:rPr lang="en-US" sz="1600" i="1" dirty="0">
                <a:solidFill>
                  <a:srgbClr val="FF0000"/>
                </a:solidFill>
                <a:latin typeface="Bookman Old Style"/>
                <a:ea typeface="Times New Roman"/>
                <a:cs typeface="BookmanOldStyle"/>
              </a:rPr>
              <a:t> </a:t>
            </a:r>
            <a:r>
              <a:rPr lang="en-US" sz="1600" i="1" dirty="0" err="1">
                <a:solidFill>
                  <a:srgbClr val="FF0000"/>
                </a:solidFill>
                <a:latin typeface="Bookman Old Style"/>
                <a:ea typeface="Times New Roman"/>
                <a:cs typeface="BookmanOldStyle"/>
              </a:rPr>
              <a:t>dan</a:t>
            </a:r>
            <a:r>
              <a:rPr lang="en-US" sz="1600" i="1" dirty="0">
                <a:solidFill>
                  <a:srgbClr val="FF0000"/>
                </a:solidFill>
                <a:latin typeface="Bookman Old Style"/>
                <a:ea typeface="Times New Roman"/>
                <a:cs typeface="BookmanOldStyle"/>
              </a:rPr>
              <a:t> </a:t>
            </a:r>
            <a:r>
              <a:rPr lang="en-US" sz="1600" i="1" dirty="0" err="1">
                <a:solidFill>
                  <a:srgbClr val="FF0000"/>
                </a:solidFill>
                <a:latin typeface="Bookman Old Style"/>
                <a:ea typeface="Times New Roman"/>
                <a:cs typeface="BookmanOldStyle"/>
              </a:rPr>
              <a:t>Nomor</a:t>
            </a:r>
            <a:r>
              <a:rPr lang="en-US" sz="1600" i="1" dirty="0">
                <a:solidFill>
                  <a:srgbClr val="FF0000"/>
                </a:solidFill>
                <a:latin typeface="Bookman Old Style"/>
                <a:ea typeface="Times New Roman"/>
                <a:cs typeface="BookmanOldStyle"/>
              </a:rPr>
              <a:t> </a:t>
            </a:r>
            <a:r>
              <a:rPr lang="en-US" sz="1600" i="1" dirty="0" err="1">
                <a:solidFill>
                  <a:srgbClr val="FF0000"/>
                </a:solidFill>
                <a:latin typeface="Bookman Old Style"/>
                <a:ea typeface="Times New Roman"/>
                <a:cs typeface="BookmanOldStyle"/>
              </a:rPr>
              <a:t>Pokok</a:t>
            </a:r>
            <a:r>
              <a:rPr lang="en-US" sz="1600" i="1" dirty="0">
                <a:solidFill>
                  <a:srgbClr val="FF0000"/>
                </a:solidFill>
                <a:latin typeface="Bookman Old Style"/>
                <a:ea typeface="Times New Roman"/>
                <a:cs typeface="BookmanOldStyle"/>
              </a:rPr>
              <a:t> </a:t>
            </a:r>
            <a:r>
              <a:rPr lang="en-US" sz="1600" i="1" dirty="0" err="1">
                <a:solidFill>
                  <a:srgbClr val="FF0000"/>
                </a:solidFill>
                <a:latin typeface="Bookman Old Style"/>
                <a:ea typeface="Times New Roman"/>
                <a:cs typeface="BookmanOldStyle"/>
              </a:rPr>
              <a:t>Wajib</a:t>
            </a:r>
            <a:r>
              <a:rPr lang="en-US" sz="1600" i="1" dirty="0">
                <a:solidFill>
                  <a:srgbClr val="FF0000"/>
                </a:solidFill>
                <a:latin typeface="Bookman Old Style"/>
                <a:ea typeface="Times New Roman"/>
                <a:cs typeface="BookmanOldStyle"/>
              </a:rPr>
              <a:t> </a:t>
            </a:r>
            <a:r>
              <a:rPr lang="en-US" sz="1600" i="1" dirty="0" err="1">
                <a:solidFill>
                  <a:srgbClr val="FF0000"/>
                </a:solidFill>
                <a:latin typeface="Bookman Old Style"/>
                <a:ea typeface="Times New Roman"/>
                <a:cs typeface="BookmanOldStyle"/>
              </a:rPr>
              <a:t>Pajak</a:t>
            </a:r>
            <a:r>
              <a:rPr lang="en-US" sz="1600" i="1" dirty="0">
                <a:solidFill>
                  <a:srgbClr val="FF0000"/>
                </a:solidFill>
                <a:latin typeface="Bookman Old Style"/>
                <a:ea typeface="Times New Roman"/>
                <a:cs typeface="BookmanOldStyle"/>
              </a:rPr>
              <a:t> (NPWP).</a:t>
            </a:r>
            <a:endParaRPr lang="en-US" sz="1600" i="1" dirty="0">
              <a:solidFill>
                <a:srgbClr val="FF0000"/>
              </a:solidFill>
              <a:ea typeface="Times New Roman"/>
              <a:cs typeface="Times New Roman"/>
            </a:endParaRPr>
          </a:p>
          <a:p>
            <a:pPr marL="0" lvl="0" indent="0" algn="just">
              <a:lnSpc>
                <a:spcPct val="125000"/>
              </a:lnSpc>
              <a:spcBef>
                <a:spcPts val="0"/>
              </a:spcBef>
              <a:buNone/>
              <a:tabLst>
                <a:tab pos="270510" algn="l"/>
              </a:tabLst>
            </a:pPr>
            <a:endParaRPr lang="en-US" sz="1600" dirty="0">
              <a:ea typeface="Times New Roman"/>
              <a:cs typeface="Times New Roman"/>
            </a:endParaRPr>
          </a:p>
          <a:p>
            <a:endParaRPr lang="en-US" sz="1600" dirty="0"/>
          </a:p>
        </p:txBody>
      </p:sp>
    </p:spTree>
    <p:extLst>
      <p:ext uri="{BB962C8B-B14F-4D97-AF65-F5344CB8AC3E}">
        <p14:creationId xmlns:p14="http://schemas.microsoft.com/office/powerpoint/2010/main" val="888917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spcBef>
                <a:spcPts val="0"/>
              </a:spcBef>
            </a:pPr>
            <a:r>
              <a:rPr lang="en-US" sz="3200" dirty="0" err="1" smtClean="0">
                <a:solidFill>
                  <a:srgbClr val="000000"/>
                </a:solidFill>
                <a:latin typeface="Bookman Old Style"/>
                <a:ea typeface="Times New Roman"/>
                <a:cs typeface="BookmanOldStyle"/>
              </a:rPr>
              <a:t>Pembelian</a:t>
            </a:r>
            <a:r>
              <a:rPr lang="en-US" sz="3200" dirty="0" smtClean="0">
                <a:solidFill>
                  <a:srgbClr val="000000"/>
                </a:solidFill>
                <a:latin typeface="Bookman Old Style"/>
                <a:ea typeface="Times New Roman"/>
                <a:cs typeface="BookmanOldStyle"/>
              </a:rPr>
              <a:t> </a:t>
            </a:r>
            <a:r>
              <a:rPr lang="en-US" sz="3200" dirty="0" err="1">
                <a:solidFill>
                  <a:srgbClr val="000000"/>
                </a:solidFill>
                <a:latin typeface="Bookman Old Style"/>
                <a:ea typeface="Times New Roman"/>
                <a:cs typeface="BookmanOldStyle"/>
              </a:rPr>
              <a:t>Langsung</a:t>
            </a:r>
            <a:r>
              <a:rPr lang="en-US" sz="3200" dirty="0">
                <a:latin typeface="Times New Roman"/>
                <a:ea typeface="Times New Roman"/>
              </a:rPr>
              <a:t/>
            </a:r>
            <a:br>
              <a:rPr lang="en-US" sz="3200" dirty="0">
                <a:latin typeface="Times New Roman"/>
                <a:ea typeface="Times New Roman"/>
              </a:rPr>
            </a:br>
            <a:r>
              <a:rPr lang="id-ID" sz="3200" dirty="0">
                <a:solidFill>
                  <a:srgbClr val="000000"/>
                </a:solidFill>
                <a:latin typeface="Bookman Old Style"/>
                <a:ea typeface="Times New Roman"/>
                <a:cs typeface="BookmanOldStyle"/>
              </a:rPr>
              <a:t> </a:t>
            </a:r>
            <a:r>
              <a:rPr lang="en-US" sz="3200" dirty="0" err="1" smtClean="0">
                <a:solidFill>
                  <a:srgbClr val="000000"/>
                </a:solidFill>
                <a:latin typeface="Bookman Old Style"/>
                <a:ea typeface="Times New Roman"/>
                <a:cs typeface="BookmanOldStyle"/>
              </a:rPr>
              <a:t>Pasal</a:t>
            </a:r>
            <a:r>
              <a:rPr lang="en-US" sz="3200" dirty="0" smtClean="0">
                <a:solidFill>
                  <a:srgbClr val="000000"/>
                </a:solidFill>
                <a:latin typeface="Bookman Old Style"/>
                <a:ea typeface="Times New Roman"/>
                <a:cs typeface="BookmanOldStyle"/>
              </a:rPr>
              <a:t> </a:t>
            </a:r>
            <a:r>
              <a:rPr lang="en-US" sz="3200" dirty="0">
                <a:solidFill>
                  <a:srgbClr val="000000"/>
                </a:solidFill>
                <a:latin typeface="Bookman Old Style"/>
                <a:ea typeface="Times New Roman"/>
                <a:cs typeface="BookmanOldStyle"/>
              </a:rPr>
              <a:t>21</a:t>
            </a:r>
            <a:endParaRPr lang="en-US" sz="3200" dirty="0"/>
          </a:p>
        </p:txBody>
      </p:sp>
      <p:sp>
        <p:nvSpPr>
          <p:cNvPr id="3" name="Content Placeholder 2"/>
          <p:cNvSpPr>
            <a:spLocks noGrp="1"/>
          </p:cNvSpPr>
          <p:nvPr>
            <p:ph idx="1"/>
          </p:nvPr>
        </p:nvSpPr>
        <p:spPr>
          <a:xfrm>
            <a:off x="457200" y="1905000"/>
            <a:ext cx="8229600" cy="4221163"/>
          </a:xfrm>
        </p:spPr>
        <p:txBody>
          <a:bodyPr>
            <a:normAutofit fontScale="47500" lnSpcReduction="20000"/>
          </a:bodyPr>
          <a:lstStyle/>
          <a:p>
            <a:pPr lvl="0" algn="just">
              <a:lnSpc>
                <a:spcPct val="125000"/>
              </a:lnSpc>
              <a:spcBef>
                <a:spcPts val="0"/>
              </a:spcBef>
              <a:buFont typeface="+mj-lt"/>
              <a:buAutoNum type="arabicParenBoth"/>
            </a:pPr>
            <a:r>
              <a:rPr lang="en-US" sz="4200" i="1" dirty="0" err="1">
                <a:solidFill>
                  <a:srgbClr val="000000"/>
                </a:solidFill>
                <a:latin typeface="Bookman Old Style"/>
                <a:ea typeface="Times New Roman"/>
                <a:cs typeface="BookmanOldStyle"/>
              </a:rPr>
              <a:t>Pembelian</a:t>
            </a:r>
            <a:r>
              <a:rPr lang="en-US" sz="4200" i="1" dirty="0">
                <a:solidFill>
                  <a:srgbClr val="000000"/>
                </a:solidFill>
                <a:latin typeface="Bookman Old Style"/>
                <a:ea typeface="Times New Roman"/>
                <a:cs typeface="BookmanOldStyle"/>
              </a:rPr>
              <a:t> </a:t>
            </a:r>
            <a:r>
              <a:rPr lang="en-US" sz="4200" i="1" dirty="0" err="1">
                <a:solidFill>
                  <a:srgbClr val="000000"/>
                </a:solidFill>
                <a:latin typeface="Bookman Old Style"/>
                <a:ea typeface="Times New Roman"/>
                <a:cs typeface="BookmanOldStyle"/>
              </a:rPr>
              <a:t>Langsung</a:t>
            </a:r>
            <a:r>
              <a:rPr lang="en-US" sz="4200" i="1" dirty="0">
                <a:solidFill>
                  <a:srgbClr val="000000"/>
                </a:solidFill>
                <a:latin typeface="Bookman Old Style"/>
                <a:ea typeface="Times New Roman"/>
                <a:cs typeface="BookmanOldStyle"/>
              </a:rPr>
              <a:t> </a:t>
            </a:r>
            <a:r>
              <a:rPr lang="en-US" sz="4200" i="1" dirty="0" err="1">
                <a:solidFill>
                  <a:srgbClr val="000000"/>
                </a:solidFill>
                <a:latin typeface="Bookman Old Style"/>
                <a:ea typeface="Times New Roman"/>
                <a:cs typeface="BookmanOldStyle"/>
              </a:rPr>
              <a:t>dilaksanakan</a:t>
            </a:r>
            <a:r>
              <a:rPr lang="en-US" sz="4200" i="1" dirty="0">
                <a:solidFill>
                  <a:srgbClr val="000000"/>
                </a:solidFill>
                <a:latin typeface="Bookman Old Style"/>
                <a:ea typeface="Times New Roman"/>
                <a:cs typeface="BookmanOldStyle"/>
              </a:rPr>
              <a:t> </a:t>
            </a:r>
            <a:r>
              <a:rPr lang="en-US" sz="4200" i="1" dirty="0" err="1">
                <a:solidFill>
                  <a:srgbClr val="000000"/>
                </a:solidFill>
                <a:latin typeface="Bookman Old Style"/>
                <a:ea typeface="Times New Roman"/>
                <a:cs typeface="BookmanOldStyle"/>
              </a:rPr>
              <a:t>untuk</a:t>
            </a:r>
            <a:r>
              <a:rPr lang="en-US" sz="4200" i="1" dirty="0">
                <a:solidFill>
                  <a:srgbClr val="000000"/>
                </a:solidFill>
                <a:latin typeface="Bookman Old Style"/>
                <a:ea typeface="Times New Roman"/>
                <a:cs typeface="BookmanOldStyle"/>
              </a:rPr>
              <a:t> </a:t>
            </a:r>
            <a:r>
              <a:rPr lang="en-US" sz="4200" i="1" dirty="0" err="1">
                <a:solidFill>
                  <a:srgbClr val="000000"/>
                </a:solidFill>
                <a:latin typeface="Bookman Old Style"/>
                <a:ea typeface="Times New Roman"/>
                <a:cs typeface="BookmanOldStyle"/>
              </a:rPr>
              <a:t>Pengadaan</a:t>
            </a:r>
            <a:r>
              <a:rPr lang="en-US" sz="4200" i="1" dirty="0">
                <a:solidFill>
                  <a:srgbClr val="000000"/>
                </a:solidFill>
                <a:latin typeface="Bookman Old Style"/>
                <a:ea typeface="Times New Roman"/>
                <a:cs typeface="BookmanOldStyle"/>
              </a:rPr>
              <a:t> </a:t>
            </a:r>
            <a:r>
              <a:rPr lang="en-US" sz="4200" i="1" dirty="0" err="1">
                <a:solidFill>
                  <a:srgbClr val="000000"/>
                </a:solidFill>
                <a:latin typeface="Bookman Old Style"/>
                <a:ea typeface="Times New Roman"/>
                <a:cs typeface="BookmanOldStyle"/>
              </a:rPr>
              <a:t>sampai</a:t>
            </a:r>
            <a:r>
              <a:rPr lang="en-US" sz="4200" i="1" dirty="0">
                <a:solidFill>
                  <a:srgbClr val="000000"/>
                </a:solidFill>
                <a:latin typeface="Bookman Old Style"/>
                <a:ea typeface="Times New Roman"/>
                <a:cs typeface="BookmanOldStyle"/>
              </a:rPr>
              <a:t> </a:t>
            </a:r>
            <a:r>
              <a:rPr lang="en-US" sz="4200" i="1" dirty="0" err="1">
                <a:solidFill>
                  <a:srgbClr val="000000"/>
                </a:solidFill>
                <a:latin typeface="Bookman Old Style"/>
                <a:ea typeface="Times New Roman"/>
                <a:cs typeface="BookmanOldStyle"/>
              </a:rPr>
              <a:t>dengan</a:t>
            </a:r>
            <a:r>
              <a:rPr lang="en-US" sz="4200" i="1" dirty="0">
                <a:solidFill>
                  <a:srgbClr val="000000"/>
                </a:solidFill>
                <a:latin typeface="Bookman Old Style"/>
                <a:ea typeface="Times New Roman"/>
                <a:cs typeface="BookmanOldStyle"/>
              </a:rPr>
              <a:t> </a:t>
            </a:r>
            <a:r>
              <a:rPr lang="en-US" sz="4200" i="1" dirty="0" err="1">
                <a:solidFill>
                  <a:srgbClr val="000000"/>
                </a:solidFill>
                <a:latin typeface="Bookman Old Style"/>
                <a:ea typeface="Times New Roman"/>
                <a:cs typeface="BookmanOldStyle"/>
              </a:rPr>
              <a:t>Rp</a:t>
            </a:r>
            <a:r>
              <a:rPr lang="en-US" sz="4200" i="1" dirty="0">
                <a:solidFill>
                  <a:srgbClr val="000000"/>
                </a:solidFill>
                <a:latin typeface="Bookman Old Style"/>
                <a:ea typeface="Times New Roman"/>
                <a:cs typeface="BookmanOldStyle"/>
              </a:rPr>
              <a:t> 10.000.000,00 (</a:t>
            </a:r>
            <a:r>
              <a:rPr lang="en-US" sz="4200" i="1" dirty="0" err="1">
                <a:solidFill>
                  <a:srgbClr val="000000"/>
                </a:solidFill>
                <a:latin typeface="Bookman Old Style"/>
                <a:ea typeface="Times New Roman"/>
                <a:cs typeface="BookmanOldStyle"/>
              </a:rPr>
              <a:t>sepuluh</a:t>
            </a:r>
            <a:r>
              <a:rPr lang="en-US" sz="4200" i="1" dirty="0">
                <a:solidFill>
                  <a:srgbClr val="000000"/>
                </a:solidFill>
                <a:latin typeface="Bookman Old Style"/>
                <a:ea typeface="Times New Roman"/>
                <a:cs typeface="BookmanOldStyle"/>
              </a:rPr>
              <a:t> </a:t>
            </a:r>
            <a:r>
              <a:rPr lang="en-US" sz="4200" i="1" dirty="0" err="1">
                <a:solidFill>
                  <a:srgbClr val="000000"/>
                </a:solidFill>
                <a:latin typeface="Bookman Old Style"/>
                <a:ea typeface="Times New Roman"/>
                <a:cs typeface="BookmanOldStyle"/>
              </a:rPr>
              <a:t>juta</a:t>
            </a:r>
            <a:r>
              <a:rPr lang="en-US" sz="4200" i="1" dirty="0">
                <a:solidFill>
                  <a:srgbClr val="000000"/>
                </a:solidFill>
                <a:latin typeface="Bookman Old Style"/>
                <a:ea typeface="Times New Roman"/>
                <a:cs typeface="BookmanOldStyle"/>
              </a:rPr>
              <a:t> Rupiah).</a:t>
            </a:r>
            <a:endParaRPr lang="en-US" sz="4200" i="1" dirty="0">
              <a:ea typeface="Times New Roman"/>
              <a:cs typeface="Times New Roman"/>
            </a:endParaRPr>
          </a:p>
          <a:p>
            <a:pPr lvl="0" algn="just">
              <a:lnSpc>
                <a:spcPct val="125000"/>
              </a:lnSpc>
              <a:spcBef>
                <a:spcPts val="0"/>
              </a:spcBef>
              <a:buFont typeface="+mj-lt"/>
              <a:buAutoNum type="arabicParenBoth"/>
            </a:pPr>
            <a:r>
              <a:rPr lang="en-US" sz="4200" dirty="0" err="1">
                <a:solidFill>
                  <a:srgbClr val="000000"/>
                </a:solidFill>
                <a:latin typeface="Bookman Old Style"/>
                <a:ea typeface="Times New Roman"/>
                <a:cs typeface="BookmanOldStyle"/>
              </a:rPr>
              <a:t>Pembelian</a:t>
            </a:r>
            <a:r>
              <a:rPr lang="en-US" sz="4200" dirty="0">
                <a:solidFill>
                  <a:srgbClr val="000000"/>
                </a:solidFill>
                <a:latin typeface="Bookman Old Style"/>
                <a:ea typeface="Times New Roman"/>
                <a:cs typeface="BookmanOldStyle"/>
              </a:rPr>
              <a:t> </a:t>
            </a:r>
            <a:r>
              <a:rPr lang="en-US" sz="4200" dirty="0" err="1">
                <a:solidFill>
                  <a:srgbClr val="000000"/>
                </a:solidFill>
                <a:latin typeface="Bookman Old Style"/>
                <a:ea typeface="Times New Roman"/>
                <a:cs typeface="BookmanOldStyle"/>
              </a:rPr>
              <a:t>Langsung</a:t>
            </a:r>
            <a:r>
              <a:rPr lang="en-US" sz="4200" dirty="0">
                <a:solidFill>
                  <a:srgbClr val="000000"/>
                </a:solidFill>
                <a:latin typeface="Bookman Old Style"/>
                <a:ea typeface="Times New Roman"/>
                <a:cs typeface="BookmanOldStyle"/>
              </a:rPr>
              <a:t> </a:t>
            </a:r>
            <a:r>
              <a:rPr lang="en-US" sz="4200" dirty="0" err="1">
                <a:solidFill>
                  <a:srgbClr val="000000"/>
                </a:solidFill>
                <a:latin typeface="Bookman Old Style"/>
                <a:ea typeface="Times New Roman"/>
                <a:cs typeface="BookmanOldStyle"/>
              </a:rPr>
              <a:t>dilaksanakan</a:t>
            </a:r>
            <a:r>
              <a:rPr lang="en-US" sz="4200" dirty="0">
                <a:solidFill>
                  <a:srgbClr val="000000"/>
                </a:solidFill>
                <a:latin typeface="Bookman Old Style"/>
                <a:ea typeface="Times New Roman"/>
                <a:cs typeface="BookmanOldStyle"/>
              </a:rPr>
              <a:t> </a:t>
            </a:r>
            <a:r>
              <a:rPr lang="en-US" sz="4200" dirty="0" err="1">
                <a:solidFill>
                  <a:srgbClr val="000000"/>
                </a:solidFill>
                <a:latin typeface="Bookman Old Style"/>
                <a:ea typeface="Times New Roman"/>
                <a:cs typeface="BookmanOldStyle"/>
              </a:rPr>
              <a:t>dengan</a:t>
            </a:r>
            <a:r>
              <a:rPr lang="en-US" sz="4200" dirty="0">
                <a:solidFill>
                  <a:srgbClr val="000000"/>
                </a:solidFill>
                <a:latin typeface="Bookman Old Style"/>
                <a:ea typeface="Times New Roman"/>
                <a:cs typeface="BookmanOldStyle"/>
              </a:rPr>
              <a:t> </a:t>
            </a:r>
            <a:r>
              <a:rPr lang="en-US" sz="4200" dirty="0" err="1">
                <a:solidFill>
                  <a:srgbClr val="000000"/>
                </a:solidFill>
                <a:latin typeface="Bookman Old Style"/>
                <a:ea typeface="Times New Roman"/>
                <a:cs typeface="BookmanOldStyle"/>
              </a:rPr>
              <a:t>tata</a:t>
            </a:r>
            <a:r>
              <a:rPr lang="en-US" sz="4200" dirty="0">
                <a:solidFill>
                  <a:srgbClr val="000000"/>
                </a:solidFill>
                <a:latin typeface="Bookman Old Style"/>
                <a:ea typeface="Times New Roman"/>
                <a:cs typeface="BookmanOldStyle"/>
              </a:rPr>
              <a:t> </a:t>
            </a:r>
            <a:r>
              <a:rPr lang="en-US" sz="4200" dirty="0" err="1">
                <a:solidFill>
                  <a:srgbClr val="000000"/>
                </a:solidFill>
                <a:latin typeface="Bookman Old Style"/>
                <a:ea typeface="Times New Roman"/>
                <a:cs typeface="BookmanOldStyle"/>
              </a:rPr>
              <a:t>cara</a:t>
            </a:r>
            <a:r>
              <a:rPr lang="en-US" sz="4200" dirty="0">
                <a:solidFill>
                  <a:srgbClr val="000000"/>
                </a:solidFill>
                <a:latin typeface="Bookman Old Style"/>
                <a:ea typeface="Times New Roman"/>
                <a:cs typeface="BookmanOldStyle"/>
              </a:rPr>
              <a:t> </a:t>
            </a:r>
            <a:r>
              <a:rPr lang="en-US" sz="4200" dirty="0" err="1">
                <a:solidFill>
                  <a:srgbClr val="000000"/>
                </a:solidFill>
                <a:latin typeface="Bookman Old Style"/>
                <a:ea typeface="Times New Roman"/>
                <a:cs typeface="BookmanOldStyle"/>
              </a:rPr>
              <a:t>sebagai</a:t>
            </a:r>
            <a:r>
              <a:rPr lang="en-US" sz="4200" dirty="0">
                <a:solidFill>
                  <a:srgbClr val="000000"/>
                </a:solidFill>
                <a:latin typeface="Bookman Old Style"/>
                <a:ea typeface="Times New Roman"/>
                <a:cs typeface="BookmanOldStyle"/>
              </a:rPr>
              <a:t> </a:t>
            </a:r>
            <a:r>
              <a:rPr lang="en-US" sz="4200" dirty="0" err="1">
                <a:solidFill>
                  <a:srgbClr val="000000"/>
                </a:solidFill>
                <a:latin typeface="Bookman Old Style"/>
                <a:ea typeface="Times New Roman"/>
                <a:cs typeface="BookmanOldStyle"/>
              </a:rPr>
              <a:t>berikut</a:t>
            </a:r>
            <a:r>
              <a:rPr lang="en-US" sz="4200" dirty="0">
                <a:solidFill>
                  <a:srgbClr val="000000"/>
                </a:solidFill>
                <a:latin typeface="Bookman Old Style"/>
                <a:ea typeface="Times New Roman"/>
                <a:cs typeface="BookmanOldStyle"/>
              </a:rPr>
              <a:t>:</a:t>
            </a:r>
            <a:endParaRPr lang="en-US" sz="4200" dirty="0">
              <a:ea typeface="Times New Roman"/>
              <a:cs typeface="Times New Roman"/>
            </a:endParaRPr>
          </a:p>
          <a:p>
            <a:pPr marL="471170" marR="0" indent="-195580" algn="just">
              <a:lnSpc>
                <a:spcPct val="125000"/>
              </a:lnSpc>
              <a:spcBef>
                <a:spcPts val="0"/>
              </a:spcBef>
              <a:spcAft>
                <a:spcPts val="0"/>
              </a:spcAft>
              <a:tabLst>
                <a:tab pos="450215" algn="l"/>
              </a:tabLst>
            </a:pPr>
            <a:r>
              <a:rPr lang="en-US" sz="4200" dirty="0" err="1" smtClean="0">
                <a:solidFill>
                  <a:srgbClr val="000000"/>
                </a:solidFill>
                <a:latin typeface="Bookman Old Style"/>
                <a:ea typeface="Times New Roman"/>
                <a:cs typeface="BookmanOldStyle"/>
              </a:rPr>
              <a:t>a.Pelaksana</a:t>
            </a:r>
            <a:r>
              <a:rPr lang="en-US" sz="4200" dirty="0" smtClean="0">
                <a:solidFill>
                  <a:srgbClr val="000000"/>
                </a:solidFill>
                <a:latin typeface="Bookman Old Style"/>
                <a:ea typeface="Times New Roman"/>
                <a:cs typeface="BookmanOldStyle"/>
              </a:rPr>
              <a:t> </a:t>
            </a:r>
            <a:r>
              <a:rPr lang="en-US" sz="4200" dirty="0" err="1">
                <a:solidFill>
                  <a:srgbClr val="000000"/>
                </a:solidFill>
                <a:latin typeface="Bookman Old Style"/>
                <a:ea typeface="Times New Roman"/>
                <a:cs typeface="BookmanOldStyle"/>
              </a:rPr>
              <a:t>Teknis</a:t>
            </a:r>
            <a:r>
              <a:rPr lang="en-US" sz="4200" dirty="0">
                <a:solidFill>
                  <a:srgbClr val="000000"/>
                </a:solidFill>
                <a:latin typeface="Bookman Old Style"/>
                <a:ea typeface="Times New Roman"/>
                <a:cs typeface="BookmanOldStyle"/>
              </a:rPr>
              <a:t>/</a:t>
            </a:r>
            <a:r>
              <a:rPr lang="en-US" sz="4200" dirty="0" err="1">
                <a:solidFill>
                  <a:srgbClr val="000000"/>
                </a:solidFill>
                <a:latin typeface="Bookman Old Style"/>
                <a:ea typeface="Times New Roman"/>
                <a:cs typeface="BookmanOldStyle"/>
              </a:rPr>
              <a:t>Kaur</a:t>
            </a:r>
            <a:r>
              <a:rPr lang="en-US" sz="4200" dirty="0">
                <a:solidFill>
                  <a:srgbClr val="000000"/>
                </a:solidFill>
                <a:latin typeface="Bookman Old Style"/>
                <a:ea typeface="Times New Roman"/>
                <a:cs typeface="BookmanOldStyle"/>
              </a:rPr>
              <a:t> </a:t>
            </a:r>
            <a:r>
              <a:rPr lang="en-US" sz="4200" dirty="0" err="1">
                <a:solidFill>
                  <a:srgbClr val="000000"/>
                </a:solidFill>
                <a:latin typeface="Bookman Old Style"/>
                <a:ea typeface="Times New Roman"/>
                <a:cs typeface="BookmanOldStyle"/>
              </a:rPr>
              <a:t>membeli</a:t>
            </a:r>
            <a:r>
              <a:rPr lang="en-US" sz="4200" dirty="0">
                <a:solidFill>
                  <a:srgbClr val="000000"/>
                </a:solidFill>
                <a:latin typeface="Bookman Old Style"/>
                <a:ea typeface="Times New Roman"/>
                <a:cs typeface="BookmanOldStyle"/>
              </a:rPr>
              <a:t> </a:t>
            </a:r>
            <a:r>
              <a:rPr lang="en-US" sz="4200" dirty="0" err="1">
                <a:solidFill>
                  <a:srgbClr val="000000"/>
                </a:solidFill>
                <a:latin typeface="Bookman Old Style"/>
                <a:ea typeface="Times New Roman"/>
                <a:cs typeface="BookmanOldStyle"/>
              </a:rPr>
              <a:t>barang</a:t>
            </a:r>
            <a:r>
              <a:rPr lang="en-US" sz="4200" dirty="0">
                <a:solidFill>
                  <a:srgbClr val="000000"/>
                </a:solidFill>
                <a:latin typeface="Bookman Old Style"/>
                <a:ea typeface="Times New Roman"/>
                <a:cs typeface="BookmanOldStyle"/>
              </a:rPr>
              <a:t>/</a:t>
            </a:r>
            <a:r>
              <a:rPr lang="en-US" sz="4200" dirty="0" err="1">
                <a:solidFill>
                  <a:srgbClr val="000000"/>
                </a:solidFill>
                <a:latin typeface="Bookman Old Style"/>
                <a:ea typeface="Times New Roman"/>
                <a:cs typeface="BookmanOldStyle"/>
              </a:rPr>
              <a:t>jasa</a:t>
            </a:r>
            <a:r>
              <a:rPr lang="en-US" sz="4200" dirty="0">
                <a:solidFill>
                  <a:srgbClr val="000000"/>
                </a:solidFill>
                <a:latin typeface="Bookman Old Style"/>
                <a:ea typeface="Times New Roman"/>
                <a:cs typeface="BookmanOldStyle"/>
              </a:rPr>
              <a:t> </a:t>
            </a:r>
            <a:r>
              <a:rPr lang="en-US" sz="4200" dirty="0" err="1">
                <a:solidFill>
                  <a:srgbClr val="000000"/>
                </a:solidFill>
                <a:latin typeface="Bookman Old Style"/>
                <a:ea typeface="Times New Roman"/>
                <a:cs typeface="BookmanOldStyle"/>
              </a:rPr>
              <a:t>kepada</a:t>
            </a:r>
            <a:r>
              <a:rPr lang="en-US" sz="4200" dirty="0">
                <a:solidFill>
                  <a:srgbClr val="000000"/>
                </a:solidFill>
                <a:latin typeface="Bookman Old Style"/>
                <a:ea typeface="Times New Roman"/>
                <a:cs typeface="BookmanOldStyle"/>
              </a:rPr>
              <a:t> </a:t>
            </a:r>
            <a:r>
              <a:rPr lang="en-US" sz="4200" dirty="0" err="1">
                <a:solidFill>
                  <a:srgbClr val="000000"/>
                </a:solidFill>
                <a:latin typeface="Bookman Old Style"/>
                <a:ea typeface="Times New Roman"/>
                <a:cs typeface="BookmanOldStyle"/>
              </a:rPr>
              <a:t>satu</a:t>
            </a:r>
            <a:r>
              <a:rPr lang="en-US" sz="4200" dirty="0">
                <a:solidFill>
                  <a:srgbClr val="000000"/>
                </a:solidFill>
                <a:latin typeface="Bookman Old Style"/>
                <a:ea typeface="Times New Roman"/>
                <a:cs typeface="BookmanOldStyle"/>
              </a:rPr>
              <a:t> </a:t>
            </a:r>
            <a:r>
              <a:rPr lang="en-US" sz="4200" dirty="0" err="1">
                <a:solidFill>
                  <a:srgbClr val="000000"/>
                </a:solidFill>
                <a:latin typeface="Bookman Old Style"/>
                <a:ea typeface="Times New Roman"/>
                <a:cs typeface="BookmanOldStyle"/>
              </a:rPr>
              <a:t>Penyedia</a:t>
            </a:r>
            <a:r>
              <a:rPr lang="en-US" sz="4200" dirty="0">
                <a:solidFill>
                  <a:srgbClr val="000000"/>
                </a:solidFill>
                <a:latin typeface="Bookman Old Style"/>
                <a:ea typeface="Times New Roman"/>
                <a:cs typeface="BookmanOldStyle"/>
              </a:rPr>
              <a:t>;</a:t>
            </a:r>
            <a:endParaRPr lang="en-US" sz="4200" dirty="0">
              <a:latin typeface="Times New Roman"/>
              <a:ea typeface="Times New Roman"/>
            </a:endParaRPr>
          </a:p>
          <a:p>
            <a:pPr marL="471170" marR="0" indent="-195580" algn="just">
              <a:lnSpc>
                <a:spcPct val="125000"/>
              </a:lnSpc>
              <a:spcBef>
                <a:spcPts val="0"/>
              </a:spcBef>
              <a:spcAft>
                <a:spcPts val="0"/>
              </a:spcAft>
              <a:tabLst>
                <a:tab pos="450215" algn="l"/>
              </a:tabLst>
            </a:pPr>
            <a:r>
              <a:rPr lang="en-US" sz="4200" dirty="0" err="1" smtClean="0">
                <a:solidFill>
                  <a:srgbClr val="000000"/>
                </a:solidFill>
                <a:latin typeface="Bookman Old Style"/>
                <a:ea typeface="Times New Roman"/>
                <a:cs typeface="BookmanOldStyle"/>
              </a:rPr>
              <a:t>b.Pelaksana</a:t>
            </a:r>
            <a:r>
              <a:rPr lang="en-US" sz="4200" dirty="0" smtClean="0">
                <a:solidFill>
                  <a:srgbClr val="000000"/>
                </a:solidFill>
                <a:latin typeface="Bookman Old Style"/>
                <a:ea typeface="Times New Roman"/>
                <a:cs typeface="BookmanOldStyle"/>
              </a:rPr>
              <a:t> </a:t>
            </a:r>
            <a:r>
              <a:rPr lang="en-US" sz="4200" dirty="0" err="1">
                <a:solidFill>
                  <a:srgbClr val="000000"/>
                </a:solidFill>
                <a:latin typeface="Bookman Old Style"/>
                <a:ea typeface="Times New Roman"/>
                <a:cs typeface="BookmanOldStyle"/>
              </a:rPr>
              <a:t>Teknis</a:t>
            </a:r>
            <a:r>
              <a:rPr lang="en-US" sz="4200" dirty="0">
                <a:solidFill>
                  <a:srgbClr val="000000"/>
                </a:solidFill>
                <a:latin typeface="Bookman Old Style"/>
                <a:ea typeface="Times New Roman"/>
                <a:cs typeface="BookmanOldStyle"/>
              </a:rPr>
              <a:t>/</a:t>
            </a:r>
            <a:r>
              <a:rPr lang="en-US" sz="4200" dirty="0" err="1">
                <a:solidFill>
                  <a:srgbClr val="000000"/>
                </a:solidFill>
                <a:latin typeface="Bookman Old Style"/>
                <a:ea typeface="Times New Roman"/>
                <a:cs typeface="BookmanOldStyle"/>
              </a:rPr>
              <a:t>Kaur</a:t>
            </a:r>
            <a:r>
              <a:rPr lang="en-US" sz="4200" dirty="0">
                <a:solidFill>
                  <a:srgbClr val="000000"/>
                </a:solidFill>
                <a:latin typeface="Bookman Old Style"/>
                <a:ea typeface="Times New Roman"/>
                <a:cs typeface="BookmanOldStyle"/>
              </a:rPr>
              <a:t> </a:t>
            </a:r>
            <a:r>
              <a:rPr lang="en-US" sz="4200" dirty="0" err="1">
                <a:solidFill>
                  <a:srgbClr val="000000"/>
                </a:solidFill>
                <a:latin typeface="Bookman Old Style"/>
                <a:ea typeface="Times New Roman"/>
                <a:cs typeface="BookmanOldStyle"/>
              </a:rPr>
              <a:t>melakukan</a:t>
            </a:r>
            <a:r>
              <a:rPr lang="en-US" sz="4200" dirty="0">
                <a:solidFill>
                  <a:srgbClr val="000000"/>
                </a:solidFill>
                <a:latin typeface="Bookman Old Style"/>
                <a:ea typeface="Times New Roman"/>
                <a:cs typeface="BookmanOldStyle"/>
              </a:rPr>
              <a:t> </a:t>
            </a:r>
            <a:r>
              <a:rPr lang="en-US" sz="4200" dirty="0" err="1">
                <a:solidFill>
                  <a:srgbClr val="000000"/>
                </a:solidFill>
                <a:latin typeface="Bookman Old Style"/>
                <a:ea typeface="Times New Roman"/>
                <a:cs typeface="BookmanOldStyle"/>
              </a:rPr>
              <a:t>negosiasi</a:t>
            </a:r>
            <a:r>
              <a:rPr lang="en-US" sz="4200" dirty="0">
                <a:solidFill>
                  <a:srgbClr val="000000"/>
                </a:solidFill>
                <a:latin typeface="Bookman Old Style"/>
                <a:ea typeface="Times New Roman"/>
                <a:cs typeface="BookmanOldStyle"/>
              </a:rPr>
              <a:t> (</a:t>
            </a:r>
            <a:r>
              <a:rPr lang="en-US" sz="4200" dirty="0" err="1">
                <a:solidFill>
                  <a:srgbClr val="000000"/>
                </a:solidFill>
                <a:latin typeface="Bookman Old Style"/>
                <a:ea typeface="Times New Roman"/>
                <a:cs typeface="BookmanOldStyle"/>
              </a:rPr>
              <a:t>tawar-menawar</a:t>
            </a:r>
            <a:r>
              <a:rPr lang="en-US" sz="4200" dirty="0">
                <a:solidFill>
                  <a:srgbClr val="000000"/>
                </a:solidFill>
                <a:latin typeface="Bookman Old Style"/>
                <a:ea typeface="Times New Roman"/>
                <a:cs typeface="BookmanOldStyle"/>
              </a:rPr>
              <a:t>) </a:t>
            </a:r>
            <a:r>
              <a:rPr lang="en-US" sz="4200" dirty="0" err="1">
                <a:solidFill>
                  <a:srgbClr val="000000"/>
                </a:solidFill>
                <a:latin typeface="Bookman Old Style"/>
                <a:ea typeface="Times New Roman"/>
                <a:cs typeface="BookmanOldStyle"/>
              </a:rPr>
              <a:t>dengan</a:t>
            </a:r>
            <a:r>
              <a:rPr lang="en-US" sz="4200" dirty="0">
                <a:solidFill>
                  <a:srgbClr val="000000"/>
                </a:solidFill>
                <a:latin typeface="Bookman Old Style"/>
                <a:ea typeface="Times New Roman"/>
                <a:cs typeface="BookmanOldStyle"/>
              </a:rPr>
              <a:t> </a:t>
            </a:r>
            <a:r>
              <a:rPr lang="en-US" sz="4200" dirty="0" err="1">
                <a:solidFill>
                  <a:srgbClr val="000000"/>
                </a:solidFill>
                <a:latin typeface="Bookman Old Style"/>
                <a:ea typeface="Times New Roman"/>
                <a:cs typeface="BookmanOldStyle"/>
              </a:rPr>
              <a:t>Penyedia</a:t>
            </a:r>
            <a:r>
              <a:rPr lang="en-US" sz="4200" dirty="0">
                <a:solidFill>
                  <a:srgbClr val="000000"/>
                </a:solidFill>
                <a:latin typeface="Bookman Old Style"/>
                <a:ea typeface="Times New Roman"/>
                <a:cs typeface="BookmanOldStyle"/>
              </a:rPr>
              <a:t> </a:t>
            </a:r>
            <a:r>
              <a:rPr lang="en-US" sz="4200" dirty="0" err="1">
                <a:solidFill>
                  <a:srgbClr val="000000"/>
                </a:solidFill>
                <a:latin typeface="Bookman Old Style"/>
                <a:ea typeface="Times New Roman"/>
                <a:cs typeface="BookmanOldStyle"/>
              </a:rPr>
              <a:t>untuk</a:t>
            </a:r>
            <a:r>
              <a:rPr lang="en-US" sz="4200" dirty="0">
                <a:solidFill>
                  <a:srgbClr val="000000"/>
                </a:solidFill>
                <a:latin typeface="Bookman Old Style"/>
                <a:ea typeface="Times New Roman"/>
                <a:cs typeface="BookmanOldStyle"/>
              </a:rPr>
              <a:t> </a:t>
            </a:r>
            <a:r>
              <a:rPr lang="en-US" sz="4200" dirty="0" err="1">
                <a:solidFill>
                  <a:srgbClr val="000000"/>
                </a:solidFill>
                <a:latin typeface="Bookman Old Style"/>
                <a:ea typeface="Times New Roman"/>
                <a:cs typeface="BookmanOldStyle"/>
              </a:rPr>
              <a:t>memperoleh</a:t>
            </a:r>
            <a:r>
              <a:rPr lang="en-US" sz="4200" dirty="0">
                <a:solidFill>
                  <a:srgbClr val="000000"/>
                </a:solidFill>
                <a:latin typeface="Bookman Old Style"/>
                <a:ea typeface="Times New Roman"/>
                <a:cs typeface="BookmanOldStyle"/>
              </a:rPr>
              <a:t> </a:t>
            </a:r>
            <a:r>
              <a:rPr lang="en-US" sz="4200" dirty="0" err="1">
                <a:solidFill>
                  <a:srgbClr val="000000"/>
                </a:solidFill>
                <a:latin typeface="Bookman Old Style"/>
                <a:ea typeface="Times New Roman"/>
                <a:cs typeface="BookmanOldStyle"/>
              </a:rPr>
              <a:t>harga</a:t>
            </a:r>
            <a:r>
              <a:rPr lang="en-US" sz="4200" dirty="0">
                <a:solidFill>
                  <a:srgbClr val="000000"/>
                </a:solidFill>
                <a:latin typeface="Bookman Old Style"/>
                <a:ea typeface="Times New Roman"/>
                <a:cs typeface="BookmanOldStyle"/>
              </a:rPr>
              <a:t> yang </a:t>
            </a:r>
            <a:r>
              <a:rPr lang="en-US" sz="4200" dirty="0" err="1">
                <a:solidFill>
                  <a:srgbClr val="000000"/>
                </a:solidFill>
                <a:latin typeface="Bookman Old Style"/>
                <a:ea typeface="Times New Roman"/>
                <a:cs typeface="BookmanOldStyle"/>
              </a:rPr>
              <a:t>lebih</a:t>
            </a:r>
            <a:r>
              <a:rPr lang="en-US" sz="4200" dirty="0">
                <a:solidFill>
                  <a:srgbClr val="000000"/>
                </a:solidFill>
                <a:latin typeface="Bookman Old Style"/>
                <a:ea typeface="Times New Roman"/>
                <a:cs typeface="BookmanOldStyle"/>
              </a:rPr>
              <a:t> </a:t>
            </a:r>
            <a:r>
              <a:rPr lang="en-US" sz="4200" dirty="0" err="1">
                <a:solidFill>
                  <a:srgbClr val="000000"/>
                </a:solidFill>
                <a:latin typeface="Bookman Old Style"/>
                <a:ea typeface="Times New Roman"/>
                <a:cs typeface="BookmanOldStyle"/>
              </a:rPr>
              <a:t>murah</a:t>
            </a:r>
            <a:r>
              <a:rPr lang="en-US" sz="4200" dirty="0">
                <a:solidFill>
                  <a:srgbClr val="000000"/>
                </a:solidFill>
                <a:latin typeface="Bookman Old Style"/>
                <a:ea typeface="Times New Roman"/>
                <a:cs typeface="BookmanOldStyle"/>
              </a:rPr>
              <a:t>; </a:t>
            </a:r>
            <a:r>
              <a:rPr lang="en-US" sz="4200" dirty="0" err="1">
                <a:solidFill>
                  <a:srgbClr val="000000"/>
                </a:solidFill>
                <a:latin typeface="Bookman Old Style"/>
                <a:ea typeface="Times New Roman"/>
                <a:cs typeface="BookmanOldStyle"/>
              </a:rPr>
              <a:t>dan</a:t>
            </a:r>
            <a:endParaRPr lang="en-US" sz="4200" dirty="0">
              <a:latin typeface="Times New Roman"/>
              <a:ea typeface="Times New Roman"/>
            </a:endParaRPr>
          </a:p>
          <a:p>
            <a:pPr marL="471170" marR="0" indent="-195580" algn="just">
              <a:lnSpc>
                <a:spcPct val="125000"/>
              </a:lnSpc>
              <a:spcBef>
                <a:spcPts val="0"/>
              </a:spcBef>
              <a:spcAft>
                <a:spcPts val="0"/>
              </a:spcAft>
              <a:tabLst>
                <a:tab pos="450215" algn="l"/>
              </a:tabLst>
            </a:pPr>
            <a:r>
              <a:rPr lang="en-US" sz="4200" dirty="0" err="1" smtClean="0">
                <a:solidFill>
                  <a:srgbClr val="000000"/>
                </a:solidFill>
                <a:latin typeface="Bookman Old Style"/>
                <a:ea typeface="Times New Roman"/>
                <a:cs typeface="BookmanOldStyle"/>
              </a:rPr>
              <a:t>c.</a:t>
            </a:r>
            <a:r>
              <a:rPr lang="en-US" sz="4200" i="1" dirty="0" err="1" smtClean="0">
                <a:solidFill>
                  <a:srgbClr val="000000"/>
                </a:solidFill>
                <a:latin typeface="Bookman Old Style"/>
                <a:ea typeface="Times New Roman"/>
                <a:cs typeface="BookmanOldStyle"/>
              </a:rPr>
              <a:t>Transaksi</a:t>
            </a:r>
            <a:r>
              <a:rPr lang="en-US" sz="4200" i="1" dirty="0" smtClean="0">
                <a:solidFill>
                  <a:srgbClr val="000000"/>
                </a:solidFill>
                <a:latin typeface="Bookman Old Style"/>
                <a:ea typeface="Times New Roman"/>
                <a:cs typeface="BookmanOldStyle"/>
              </a:rPr>
              <a:t> </a:t>
            </a:r>
            <a:r>
              <a:rPr lang="en-US" sz="4200" i="1" dirty="0" err="1">
                <a:solidFill>
                  <a:srgbClr val="000000"/>
                </a:solidFill>
                <a:latin typeface="Bookman Old Style"/>
                <a:ea typeface="Times New Roman"/>
                <a:cs typeface="BookmanOldStyle"/>
              </a:rPr>
              <a:t>dituangkan</a:t>
            </a:r>
            <a:r>
              <a:rPr lang="en-US" sz="4200" i="1" dirty="0">
                <a:solidFill>
                  <a:srgbClr val="000000"/>
                </a:solidFill>
                <a:latin typeface="Bookman Old Style"/>
                <a:ea typeface="Times New Roman"/>
                <a:cs typeface="BookmanOldStyle"/>
              </a:rPr>
              <a:t> </a:t>
            </a:r>
            <a:r>
              <a:rPr lang="en-US" sz="4200" i="1" dirty="0" err="1">
                <a:solidFill>
                  <a:srgbClr val="000000"/>
                </a:solidFill>
                <a:latin typeface="Bookman Old Style"/>
                <a:ea typeface="Times New Roman"/>
                <a:cs typeface="BookmanOldStyle"/>
              </a:rPr>
              <a:t>dalam</a:t>
            </a:r>
            <a:r>
              <a:rPr lang="en-US" sz="4200" i="1" dirty="0">
                <a:solidFill>
                  <a:srgbClr val="000000"/>
                </a:solidFill>
                <a:latin typeface="Bookman Old Style"/>
                <a:ea typeface="Times New Roman"/>
                <a:cs typeface="BookmanOldStyle"/>
              </a:rPr>
              <a:t> </a:t>
            </a:r>
            <a:r>
              <a:rPr lang="en-US" sz="4200" i="1" dirty="0" err="1">
                <a:solidFill>
                  <a:srgbClr val="000000"/>
                </a:solidFill>
                <a:latin typeface="Bookman Old Style"/>
                <a:ea typeface="Times New Roman"/>
                <a:cs typeface="BookmanOldStyle"/>
              </a:rPr>
              <a:t>bentuk</a:t>
            </a:r>
            <a:r>
              <a:rPr lang="en-US" sz="4200" i="1" dirty="0">
                <a:solidFill>
                  <a:srgbClr val="000000"/>
                </a:solidFill>
                <a:latin typeface="Bookman Old Style"/>
                <a:ea typeface="Times New Roman"/>
                <a:cs typeface="BookmanOldStyle"/>
              </a:rPr>
              <a:t> </a:t>
            </a:r>
            <a:r>
              <a:rPr lang="en-US" sz="4200" i="1" dirty="0" err="1">
                <a:solidFill>
                  <a:srgbClr val="000000"/>
                </a:solidFill>
                <a:latin typeface="Bookman Old Style"/>
                <a:ea typeface="Times New Roman"/>
                <a:cs typeface="BookmanOldStyle"/>
              </a:rPr>
              <a:t>bukti</a:t>
            </a:r>
            <a:r>
              <a:rPr lang="en-US" sz="4200" i="1" dirty="0">
                <a:solidFill>
                  <a:srgbClr val="000000"/>
                </a:solidFill>
                <a:latin typeface="Bookman Old Style"/>
                <a:ea typeface="Times New Roman"/>
                <a:cs typeface="BookmanOldStyle"/>
              </a:rPr>
              <a:t> </a:t>
            </a:r>
            <a:r>
              <a:rPr lang="en-US" sz="4200" i="1" dirty="0" err="1">
                <a:solidFill>
                  <a:srgbClr val="000000"/>
                </a:solidFill>
                <a:latin typeface="Bookman Old Style"/>
                <a:ea typeface="Times New Roman"/>
                <a:cs typeface="BookmanOldStyle"/>
              </a:rPr>
              <a:t>pembelian</a:t>
            </a:r>
            <a:r>
              <a:rPr lang="en-US" sz="4200" i="1" dirty="0">
                <a:solidFill>
                  <a:srgbClr val="000000"/>
                </a:solidFill>
                <a:latin typeface="Bookman Old Style"/>
                <a:ea typeface="Times New Roman"/>
                <a:cs typeface="BookmanOldStyle"/>
              </a:rPr>
              <a:t> </a:t>
            </a:r>
            <a:r>
              <a:rPr lang="en-US" sz="4200" i="1" dirty="0" err="1">
                <a:solidFill>
                  <a:srgbClr val="000000"/>
                </a:solidFill>
                <a:latin typeface="Bookman Old Style"/>
                <a:ea typeface="Times New Roman"/>
                <a:cs typeface="BookmanOldStyle"/>
              </a:rPr>
              <a:t>atas</a:t>
            </a:r>
            <a:r>
              <a:rPr lang="en-US" sz="4200" i="1" dirty="0">
                <a:solidFill>
                  <a:srgbClr val="000000"/>
                </a:solidFill>
                <a:latin typeface="Bookman Old Style"/>
                <a:ea typeface="Times New Roman"/>
                <a:cs typeface="BookmanOldStyle"/>
              </a:rPr>
              <a:t> </a:t>
            </a:r>
            <a:r>
              <a:rPr lang="en-US" sz="4200" i="1" dirty="0" err="1">
                <a:solidFill>
                  <a:srgbClr val="000000"/>
                </a:solidFill>
                <a:latin typeface="Bookman Old Style"/>
                <a:ea typeface="Times New Roman"/>
                <a:cs typeface="BookmanOldStyle"/>
              </a:rPr>
              <a:t>nama</a:t>
            </a:r>
            <a:r>
              <a:rPr lang="en-US" sz="4200" i="1" dirty="0">
                <a:solidFill>
                  <a:srgbClr val="000000"/>
                </a:solidFill>
                <a:latin typeface="Bookman Old Style"/>
                <a:ea typeface="Times New Roman"/>
                <a:cs typeface="BookmanOldStyle"/>
              </a:rPr>
              <a:t> </a:t>
            </a:r>
            <a:r>
              <a:rPr lang="en-US" sz="4200" i="1" dirty="0" err="1">
                <a:solidFill>
                  <a:srgbClr val="000000"/>
                </a:solidFill>
                <a:latin typeface="Bookman Old Style"/>
                <a:ea typeface="Times New Roman"/>
                <a:cs typeface="BookmanOldStyle"/>
              </a:rPr>
              <a:t>Pelaksana</a:t>
            </a:r>
            <a:r>
              <a:rPr lang="en-US" sz="4200" i="1" dirty="0">
                <a:solidFill>
                  <a:srgbClr val="000000"/>
                </a:solidFill>
                <a:latin typeface="Bookman Old Style"/>
                <a:ea typeface="Times New Roman"/>
                <a:cs typeface="BookmanOldStyle"/>
              </a:rPr>
              <a:t> </a:t>
            </a:r>
            <a:r>
              <a:rPr lang="en-US" sz="4200" i="1" dirty="0" err="1">
                <a:solidFill>
                  <a:srgbClr val="000000"/>
                </a:solidFill>
                <a:latin typeface="Bookman Old Style"/>
                <a:ea typeface="Times New Roman"/>
                <a:cs typeface="BookmanOldStyle"/>
              </a:rPr>
              <a:t>Teknis</a:t>
            </a:r>
            <a:r>
              <a:rPr lang="en-US" sz="4200" i="1" dirty="0">
                <a:solidFill>
                  <a:srgbClr val="000000"/>
                </a:solidFill>
                <a:latin typeface="Bookman Old Style"/>
                <a:ea typeface="Times New Roman"/>
                <a:cs typeface="BookmanOldStyle"/>
              </a:rPr>
              <a:t>/</a:t>
            </a:r>
            <a:r>
              <a:rPr lang="en-US" sz="4200" i="1" dirty="0" err="1">
                <a:solidFill>
                  <a:srgbClr val="000000"/>
                </a:solidFill>
                <a:latin typeface="Bookman Old Style"/>
                <a:ea typeface="Times New Roman"/>
                <a:cs typeface="BookmanOldStyle"/>
              </a:rPr>
              <a:t>Kaur</a:t>
            </a:r>
            <a:r>
              <a:rPr lang="en-US" sz="4200" i="1" dirty="0">
                <a:solidFill>
                  <a:srgbClr val="000000"/>
                </a:solidFill>
                <a:latin typeface="Bookman Old Style"/>
                <a:ea typeface="Times New Roman"/>
                <a:cs typeface="BookmanOldStyle"/>
              </a:rPr>
              <a:t> </a:t>
            </a:r>
            <a:r>
              <a:rPr lang="en-US" sz="4200" i="1" dirty="0" err="1">
                <a:solidFill>
                  <a:srgbClr val="000000"/>
                </a:solidFill>
                <a:latin typeface="Bookman Old Style"/>
                <a:ea typeface="Times New Roman"/>
                <a:cs typeface="BookmanOldStyle"/>
              </a:rPr>
              <a:t>sebagai</a:t>
            </a:r>
            <a:r>
              <a:rPr lang="en-US" sz="4200" i="1" dirty="0">
                <a:solidFill>
                  <a:srgbClr val="000000"/>
                </a:solidFill>
                <a:latin typeface="Bookman Old Style"/>
                <a:ea typeface="Times New Roman"/>
                <a:cs typeface="BookmanOldStyle"/>
              </a:rPr>
              <a:t> </a:t>
            </a:r>
            <a:r>
              <a:rPr lang="en-US" sz="4200" i="1" dirty="0" err="1">
                <a:solidFill>
                  <a:srgbClr val="000000"/>
                </a:solidFill>
                <a:latin typeface="Bookman Old Style"/>
                <a:ea typeface="Times New Roman"/>
                <a:cs typeface="BookmanOldStyle"/>
              </a:rPr>
              <a:t>pelaksana</a:t>
            </a:r>
            <a:r>
              <a:rPr lang="en-US" sz="4200" i="1" dirty="0">
                <a:solidFill>
                  <a:srgbClr val="000000"/>
                </a:solidFill>
                <a:latin typeface="Bookman Old Style"/>
                <a:ea typeface="Times New Roman"/>
                <a:cs typeface="BookmanOldStyle"/>
              </a:rPr>
              <a:t> </a:t>
            </a:r>
            <a:r>
              <a:rPr lang="en-US" sz="4200" i="1" dirty="0" err="1">
                <a:solidFill>
                  <a:srgbClr val="000000"/>
                </a:solidFill>
                <a:latin typeface="Bookman Old Style"/>
                <a:ea typeface="Times New Roman"/>
                <a:cs typeface="BookmanOldStyle"/>
              </a:rPr>
              <a:t>kegiatan</a:t>
            </a:r>
            <a:r>
              <a:rPr lang="en-US" sz="4200" i="1" dirty="0">
                <a:solidFill>
                  <a:srgbClr val="000000"/>
                </a:solidFill>
                <a:latin typeface="Bookman Old Style"/>
                <a:ea typeface="Times New Roman"/>
                <a:cs typeface="BookmanOldStyle"/>
              </a:rPr>
              <a:t> </a:t>
            </a:r>
            <a:r>
              <a:rPr lang="en-US" sz="4200" i="1" dirty="0" err="1">
                <a:solidFill>
                  <a:srgbClr val="000000"/>
                </a:solidFill>
                <a:latin typeface="Bookman Old Style"/>
                <a:ea typeface="Times New Roman"/>
                <a:cs typeface="BookmanOldStyle"/>
              </a:rPr>
              <a:t>anggaran</a:t>
            </a:r>
            <a:r>
              <a:rPr lang="en-US" sz="4200" i="1" dirty="0" smtClean="0">
                <a:solidFill>
                  <a:srgbClr val="000000"/>
                </a:solidFill>
                <a:latin typeface="Bookman Old Style"/>
                <a:ea typeface="Times New Roman"/>
                <a:cs typeface="BookmanOldStyle"/>
              </a:rPr>
              <a:t>.</a:t>
            </a:r>
          </a:p>
          <a:p>
            <a:pPr marL="0" lvl="0" indent="0" algn="just">
              <a:lnSpc>
                <a:spcPct val="125000"/>
              </a:lnSpc>
              <a:spcBef>
                <a:spcPts val="0"/>
              </a:spcBef>
              <a:buNone/>
            </a:pPr>
            <a:endParaRPr lang="en-US" i="1" dirty="0">
              <a:latin typeface="Times New Roman"/>
              <a:ea typeface="Times New Roman"/>
            </a:endParaRPr>
          </a:p>
          <a:p>
            <a:pPr marL="0" indent="0">
              <a:buNone/>
            </a:pPr>
            <a:endParaRPr lang="en-US" dirty="0"/>
          </a:p>
        </p:txBody>
      </p:sp>
    </p:spTree>
    <p:extLst>
      <p:ext uri="{BB962C8B-B14F-4D97-AF65-F5344CB8AC3E}">
        <p14:creationId xmlns:p14="http://schemas.microsoft.com/office/powerpoint/2010/main" val="37440335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62000"/>
            <a:ext cx="8229600" cy="5105400"/>
          </a:xfrm>
        </p:spPr>
        <p:txBody>
          <a:bodyPr>
            <a:normAutofit fontScale="92500" lnSpcReduction="20000"/>
          </a:bodyPr>
          <a:lstStyle/>
          <a:p>
            <a:pPr marL="457200" lvl="0" indent="-457200" algn="just">
              <a:lnSpc>
                <a:spcPct val="125000"/>
              </a:lnSpc>
              <a:spcBef>
                <a:spcPts val="0"/>
              </a:spcBef>
              <a:buFont typeface="+mj-lt"/>
              <a:buAutoNum type="arabicParenR" startAt="3"/>
            </a:pPr>
            <a:endParaRPr lang="en-US" sz="2400" dirty="0" smtClean="0">
              <a:solidFill>
                <a:srgbClr val="000000"/>
              </a:solidFill>
              <a:latin typeface="Bookman Old Style"/>
              <a:ea typeface="Times New Roman"/>
              <a:cs typeface="BookmanOldStyle"/>
            </a:endParaRPr>
          </a:p>
          <a:p>
            <a:pPr marL="457200" lvl="0" indent="-457200" algn="just">
              <a:lnSpc>
                <a:spcPct val="125000"/>
              </a:lnSpc>
              <a:spcBef>
                <a:spcPts val="0"/>
              </a:spcBef>
              <a:buFont typeface="+mj-lt"/>
              <a:buAutoNum type="arabicParenR" startAt="3"/>
            </a:pPr>
            <a:endParaRPr lang="en-US" sz="2400" dirty="0">
              <a:solidFill>
                <a:srgbClr val="000000"/>
              </a:solidFill>
              <a:latin typeface="Bookman Old Style"/>
              <a:ea typeface="Times New Roman"/>
              <a:cs typeface="BookmanOldStyle"/>
            </a:endParaRPr>
          </a:p>
          <a:p>
            <a:pPr marL="457200" lvl="0" indent="-457200" algn="just">
              <a:lnSpc>
                <a:spcPct val="125000"/>
              </a:lnSpc>
              <a:spcBef>
                <a:spcPts val="0"/>
              </a:spcBef>
              <a:buFont typeface="+mj-lt"/>
              <a:buAutoNum type="arabicParenR" startAt="3"/>
            </a:pPr>
            <a:r>
              <a:rPr lang="en-US" sz="2400" dirty="0" err="1">
                <a:solidFill>
                  <a:srgbClr val="000000"/>
                </a:solidFill>
                <a:latin typeface="Bookman Old Style"/>
                <a:ea typeface="Times New Roman"/>
                <a:cs typeface="BookmanOldStyle"/>
              </a:rPr>
              <a:t>Pelaksanaan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Pengadaan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dengan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metode</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Pembelian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Langsung</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dapat</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dilakukan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kepada</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Penyedia</a:t>
            </a:r>
            <a:r>
              <a:rPr lang="en-US" sz="2400" dirty="0">
                <a:solidFill>
                  <a:srgbClr val="000000"/>
                </a:solidFill>
                <a:latin typeface="Bookman Old Style"/>
                <a:ea typeface="Times New Roman"/>
                <a:cs typeface="BookmanOldStyle"/>
              </a:rPr>
              <a:t> yang </a:t>
            </a:r>
            <a:r>
              <a:rPr lang="en-US" sz="2400" dirty="0" err="1">
                <a:solidFill>
                  <a:srgbClr val="000000"/>
                </a:solidFill>
                <a:latin typeface="Bookman Old Style"/>
                <a:ea typeface="Times New Roman"/>
                <a:cs typeface="BookmanOldStyle"/>
              </a:rPr>
              <a:t>sama</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dalam</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jangka</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waktu</a:t>
            </a:r>
            <a:r>
              <a:rPr lang="en-US" sz="2400" dirty="0">
                <a:solidFill>
                  <a:srgbClr val="000000"/>
                </a:solidFill>
                <a:latin typeface="Bookman Old Style"/>
                <a:ea typeface="Times New Roman"/>
                <a:cs typeface="BookmanOldStyle"/>
              </a:rPr>
              <a:t> 2 (</a:t>
            </a:r>
            <a:r>
              <a:rPr lang="en-US" sz="2400" dirty="0" err="1">
                <a:solidFill>
                  <a:srgbClr val="000000"/>
                </a:solidFill>
                <a:latin typeface="Bookman Old Style"/>
                <a:ea typeface="Times New Roman"/>
                <a:cs typeface="BookmanOldStyle"/>
              </a:rPr>
              <a:t>dua</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tahun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anggaran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berturut</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turut</a:t>
            </a:r>
            <a:r>
              <a:rPr lang="en-US" sz="2400" dirty="0">
                <a:solidFill>
                  <a:srgbClr val="000000"/>
                </a:solidFill>
                <a:latin typeface="Bookman Old Style"/>
                <a:ea typeface="Times New Roman"/>
                <a:cs typeface="BookmanOldStyle"/>
              </a:rPr>
              <a:t>.</a:t>
            </a:r>
            <a:endParaRPr lang="en-US" sz="2000" dirty="0">
              <a:ea typeface="Times New Roman"/>
              <a:cs typeface="Times New Roman"/>
            </a:endParaRPr>
          </a:p>
          <a:p>
            <a:pPr marL="457200" lvl="0" indent="-457200" algn="just">
              <a:lnSpc>
                <a:spcPct val="125000"/>
              </a:lnSpc>
              <a:spcBef>
                <a:spcPts val="0"/>
              </a:spcBef>
              <a:buFont typeface="+mj-lt"/>
              <a:buAutoNum type="arabicParenR" startAt="3"/>
            </a:pPr>
            <a:r>
              <a:rPr lang="en-US" sz="2400" dirty="0" err="1" smtClean="0">
                <a:solidFill>
                  <a:srgbClr val="000000"/>
                </a:solidFill>
                <a:latin typeface="Bookman Old Style"/>
                <a:ea typeface="Times New Roman"/>
                <a:cs typeface="BookmanOldStyle"/>
              </a:rPr>
              <a:t>Setelah</a:t>
            </a:r>
            <a:r>
              <a:rPr lang="en-US" sz="2400" dirty="0" smtClean="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jangka</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waktu</a:t>
            </a:r>
            <a:r>
              <a:rPr lang="en-US" sz="2400" dirty="0">
                <a:solidFill>
                  <a:srgbClr val="000000"/>
                </a:solidFill>
                <a:latin typeface="Bookman Old Style"/>
                <a:ea typeface="Times New Roman"/>
                <a:cs typeface="BookmanOldStyle"/>
              </a:rPr>
              <a:t> 2 (</a:t>
            </a:r>
            <a:r>
              <a:rPr lang="en-US" sz="2400" dirty="0" err="1">
                <a:solidFill>
                  <a:srgbClr val="000000"/>
                </a:solidFill>
                <a:latin typeface="Bookman Old Style"/>
                <a:ea typeface="Times New Roman"/>
                <a:cs typeface="BookmanOldStyle"/>
              </a:rPr>
              <a:t>dua</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tahun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anggaran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Pelaksana</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Teknis</a:t>
            </a:r>
            <a:r>
              <a:rPr lang="en-US" sz="2400" dirty="0">
                <a:solidFill>
                  <a:srgbClr val="000000"/>
                </a:solidFill>
                <a:latin typeface="Bookman Old Style"/>
                <a:ea typeface="Times New Roman"/>
                <a:cs typeface="BookmanOldStyle"/>
              </a:rPr>
              <a:t>/</a:t>
            </a:r>
            <a:r>
              <a:rPr lang="en-US" sz="2400" dirty="0" err="1">
                <a:solidFill>
                  <a:srgbClr val="000000"/>
                </a:solidFill>
                <a:latin typeface="Bookman Old Style"/>
                <a:ea typeface="Times New Roman"/>
                <a:cs typeface="BookmanOldStyle"/>
              </a:rPr>
              <a:t>Kaur</a:t>
            </a:r>
            <a:r>
              <a:rPr lang="en-US" sz="2400" dirty="0">
                <a:solidFill>
                  <a:srgbClr val="000000"/>
                </a:solidFill>
                <a:latin typeface="Bookman Old Style"/>
                <a:ea typeface="Times New Roman"/>
                <a:cs typeface="BookmanOldStyle"/>
              </a:rPr>
              <a:t>/TPK </a:t>
            </a:r>
            <a:r>
              <a:rPr lang="en-US" sz="2400" dirty="0" err="1">
                <a:solidFill>
                  <a:srgbClr val="000000"/>
                </a:solidFill>
                <a:latin typeface="Bookman Old Style"/>
                <a:ea typeface="Times New Roman"/>
                <a:cs typeface="BookmanOldStyle"/>
              </a:rPr>
              <a:t>melakukan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Pembelian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Langsung</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kepada</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Penyedia</a:t>
            </a:r>
            <a:r>
              <a:rPr lang="en-US" sz="2400" dirty="0">
                <a:solidFill>
                  <a:srgbClr val="000000"/>
                </a:solidFill>
                <a:latin typeface="Bookman Old Style"/>
                <a:ea typeface="Times New Roman"/>
                <a:cs typeface="BookmanOldStyle"/>
              </a:rPr>
              <a:t> lain di </a:t>
            </a:r>
            <a:r>
              <a:rPr lang="id-ID" sz="2400" dirty="0">
                <a:latin typeface="Bookman Old Style"/>
                <a:ea typeface="Times New Roman"/>
                <a:cs typeface="Times New Roman"/>
              </a:rPr>
              <a:t>Kalurahan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setempat</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atau</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sekitar</a:t>
            </a:r>
            <a:r>
              <a:rPr lang="en-US" sz="2400" dirty="0">
                <a:solidFill>
                  <a:srgbClr val="000000"/>
                </a:solidFill>
                <a:latin typeface="Bookman Old Style"/>
                <a:ea typeface="Times New Roman"/>
                <a:cs typeface="BookmanOldStyle"/>
              </a:rPr>
              <a:t>.</a:t>
            </a:r>
            <a:endParaRPr lang="en-US" sz="2400" dirty="0">
              <a:ea typeface="Times New Roman"/>
              <a:cs typeface="Times New Roman"/>
            </a:endParaRPr>
          </a:p>
          <a:p>
            <a:pPr marL="457200" lvl="0" indent="-457200" algn="just">
              <a:lnSpc>
                <a:spcPct val="125000"/>
              </a:lnSpc>
              <a:spcBef>
                <a:spcPts val="0"/>
              </a:spcBef>
              <a:buFont typeface="+mj-lt"/>
              <a:buAutoNum type="arabicParenR" startAt="3"/>
            </a:pPr>
            <a:r>
              <a:rPr lang="en-US" sz="2400" dirty="0" err="1">
                <a:solidFill>
                  <a:srgbClr val="000000"/>
                </a:solidFill>
                <a:latin typeface="Bookman Old Style"/>
                <a:ea typeface="Times New Roman"/>
                <a:cs typeface="BookmanOldStyle"/>
              </a:rPr>
              <a:t>Apabila</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tidak</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terdapat</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Penyedia</a:t>
            </a:r>
            <a:r>
              <a:rPr lang="en-US" sz="2400" dirty="0">
                <a:solidFill>
                  <a:srgbClr val="000000"/>
                </a:solidFill>
                <a:latin typeface="Bookman Old Style"/>
                <a:ea typeface="Times New Roman"/>
                <a:cs typeface="BookmanOldStyle"/>
              </a:rPr>
              <a:t> lain yang </a:t>
            </a:r>
            <a:r>
              <a:rPr lang="en-US" sz="2400" dirty="0" err="1">
                <a:solidFill>
                  <a:srgbClr val="000000"/>
                </a:solidFill>
                <a:latin typeface="Bookman Old Style"/>
                <a:ea typeface="Times New Roman"/>
                <a:cs typeface="BookmanOldStyle"/>
              </a:rPr>
              <a:t>mampu</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menyediakan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barang</a:t>
            </a:r>
            <a:r>
              <a:rPr lang="en-US" sz="2400" dirty="0">
                <a:solidFill>
                  <a:srgbClr val="000000"/>
                </a:solidFill>
                <a:latin typeface="Bookman Old Style"/>
                <a:ea typeface="Times New Roman"/>
                <a:cs typeface="BookmanOldStyle"/>
              </a:rPr>
              <a:t>/</a:t>
            </a:r>
            <a:r>
              <a:rPr lang="en-US" sz="2400" dirty="0" err="1">
                <a:solidFill>
                  <a:srgbClr val="000000"/>
                </a:solidFill>
                <a:latin typeface="Bookman Old Style"/>
                <a:ea typeface="Times New Roman"/>
                <a:cs typeface="BookmanOldStyle"/>
              </a:rPr>
              <a:t>jasa</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maka</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Pelaksana</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Teknis</a:t>
            </a:r>
            <a:r>
              <a:rPr lang="en-US" sz="2400" dirty="0">
                <a:solidFill>
                  <a:srgbClr val="000000"/>
                </a:solidFill>
                <a:latin typeface="Bookman Old Style"/>
                <a:ea typeface="Times New Roman"/>
                <a:cs typeface="BookmanOldStyle"/>
              </a:rPr>
              <a:t>/</a:t>
            </a:r>
            <a:r>
              <a:rPr lang="en-US" sz="2400" dirty="0" err="1">
                <a:solidFill>
                  <a:srgbClr val="000000"/>
                </a:solidFill>
                <a:latin typeface="Bookman Old Style"/>
                <a:ea typeface="Times New Roman"/>
                <a:cs typeface="BookmanOldStyle"/>
              </a:rPr>
              <a:t>Kaur</a:t>
            </a:r>
            <a:r>
              <a:rPr lang="en-US" sz="2400" dirty="0">
                <a:solidFill>
                  <a:srgbClr val="000000"/>
                </a:solidFill>
                <a:latin typeface="Bookman Old Style"/>
                <a:ea typeface="Times New Roman"/>
                <a:cs typeface="BookmanOldStyle"/>
              </a:rPr>
              <a:t>/TPK </a:t>
            </a:r>
            <a:r>
              <a:rPr lang="en-US" sz="2400" dirty="0" err="1">
                <a:solidFill>
                  <a:srgbClr val="000000"/>
                </a:solidFill>
                <a:latin typeface="Bookman Old Style"/>
                <a:ea typeface="Times New Roman"/>
                <a:cs typeface="BookmanOldStyle"/>
              </a:rPr>
              <a:t>dapat</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melakukan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Pembelian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Langsung</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kepada</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Penyedia</a:t>
            </a:r>
            <a:r>
              <a:rPr lang="en-US" sz="2400" dirty="0">
                <a:solidFill>
                  <a:srgbClr val="000000"/>
                </a:solidFill>
                <a:latin typeface="Bookman Old Style"/>
                <a:ea typeface="Times New Roman"/>
                <a:cs typeface="BookmanOldStyle"/>
              </a:rPr>
              <a:t> yang </a:t>
            </a:r>
            <a:r>
              <a:rPr lang="en-US" sz="2400" dirty="0" err="1">
                <a:solidFill>
                  <a:srgbClr val="000000"/>
                </a:solidFill>
                <a:latin typeface="Bookman Old Style"/>
                <a:ea typeface="Times New Roman"/>
                <a:cs typeface="BookmanOldStyle"/>
              </a:rPr>
              <a:t>sama</a:t>
            </a:r>
            <a:r>
              <a:rPr lang="en-US" sz="2400" dirty="0">
                <a:solidFill>
                  <a:srgbClr val="000000"/>
                </a:solidFill>
                <a:latin typeface="Bookman Old Style"/>
                <a:ea typeface="Times New Roman"/>
                <a:cs typeface="BookmanOldStyle"/>
              </a:rPr>
              <a:t>.</a:t>
            </a:r>
            <a:endParaRPr lang="en-US" sz="2400" dirty="0">
              <a:ea typeface="Times New Roman"/>
              <a:cs typeface="Times New Roman"/>
            </a:endParaRPr>
          </a:p>
          <a:p>
            <a:endParaRPr lang="en-US" dirty="0"/>
          </a:p>
        </p:txBody>
      </p:sp>
    </p:spTree>
    <p:extLst>
      <p:ext uri="{BB962C8B-B14F-4D97-AF65-F5344CB8AC3E}">
        <p14:creationId xmlns:p14="http://schemas.microsoft.com/office/powerpoint/2010/main" val="27048474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fontScale="90000"/>
          </a:bodyPr>
          <a:lstStyle/>
          <a:p>
            <a:pPr>
              <a:spcBef>
                <a:spcPts val="0"/>
              </a:spcBef>
            </a:pPr>
            <a:r>
              <a:rPr lang="en-US" sz="3100" dirty="0">
                <a:latin typeface="Times New Roman"/>
                <a:ea typeface="Times New Roman"/>
              </a:rPr>
              <a:t/>
            </a:r>
            <a:br>
              <a:rPr lang="en-US" sz="3100" dirty="0">
                <a:latin typeface="Times New Roman"/>
                <a:ea typeface="Times New Roman"/>
              </a:rPr>
            </a:br>
            <a:r>
              <a:rPr lang="en-US" sz="3100" dirty="0" err="1">
                <a:solidFill>
                  <a:srgbClr val="000000"/>
                </a:solidFill>
                <a:latin typeface="Bookman Old Style"/>
                <a:ea typeface="Times New Roman"/>
                <a:cs typeface="BookmanOldStyle"/>
              </a:rPr>
              <a:t>Permintaan</a:t>
            </a:r>
            <a:r>
              <a:rPr lang="en-US" sz="3100" dirty="0">
                <a:solidFill>
                  <a:srgbClr val="000000"/>
                </a:solidFill>
                <a:latin typeface="Bookman Old Style"/>
                <a:ea typeface="Times New Roman"/>
                <a:cs typeface="BookmanOldStyle"/>
              </a:rPr>
              <a:t> </a:t>
            </a:r>
            <a:r>
              <a:rPr lang="en-US" sz="3100" dirty="0" err="1">
                <a:solidFill>
                  <a:srgbClr val="000000"/>
                </a:solidFill>
                <a:latin typeface="Bookman Old Style"/>
                <a:ea typeface="Times New Roman"/>
                <a:cs typeface="BookmanOldStyle"/>
              </a:rPr>
              <a:t>Penawaran</a:t>
            </a:r>
            <a:r>
              <a:rPr lang="en-US" sz="3100" dirty="0">
                <a:latin typeface="Times New Roman"/>
                <a:ea typeface="Times New Roman"/>
              </a:rPr>
              <a:t/>
            </a:r>
            <a:br>
              <a:rPr lang="en-US" sz="3100" dirty="0">
                <a:latin typeface="Times New Roman"/>
                <a:ea typeface="Times New Roman"/>
              </a:rPr>
            </a:br>
            <a:r>
              <a:rPr lang="id-ID" sz="3100" dirty="0">
                <a:solidFill>
                  <a:srgbClr val="000000"/>
                </a:solidFill>
                <a:latin typeface="Bookman Old Style"/>
                <a:ea typeface="Times New Roman"/>
                <a:cs typeface="BookmanOldStyle"/>
              </a:rPr>
              <a:t> </a:t>
            </a:r>
            <a:r>
              <a:rPr lang="en-US" sz="3100" dirty="0" err="1" smtClean="0">
                <a:solidFill>
                  <a:srgbClr val="000000"/>
                </a:solidFill>
                <a:latin typeface="Bookman Old Style"/>
                <a:ea typeface="Times New Roman"/>
                <a:cs typeface="BookmanOldStyle"/>
              </a:rPr>
              <a:t>Pasal</a:t>
            </a:r>
            <a:r>
              <a:rPr lang="en-US" sz="3100" dirty="0" smtClean="0">
                <a:solidFill>
                  <a:srgbClr val="000000"/>
                </a:solidFill>
                <a:latin typeface="Bookman Old Style"/>
                <a:ea typeface="Times New Roman"/>
                <a:cs typeface="BookmanOldStyle"/>
              </a:rPr>
              <a:t> </a:t>
            </a:r>
            <a:r>
              <a:rPr lang="en-US" sz="3100" dirty="0">
                <a:solidFill>
                  <a:srgbClr val="000000"/>
                </a:solidFill>
                <a:latin typeface="Bookman Old Style"/>
                <a:ea typeface="Times New Roman"/>
                <a:cs typeface="BookmanOldStyle"/>
              </a:rPr>
              <a:t>22</a:t>
            </a:r>
            <a:r>
              <a:rPr lang="en-US" sz="3100" dirty="0">
                <a:latin typeface="Times New Roman"/>
                <a:ea typeface="Times New Roman"/>
              </a:rPr>
              <a:t/>
            </a:r>
            <a:br>
              <a:rPr lang="en-US" sz="3100" dirty="0">
                <a:latin typeface="Times New Roman"/>
                <a:ea typeface="Times New Roman"/>
              </a:rPr>
            </a:br>
            <a:endParaRPr lang="en-US" sz="3100" dirty="0"/>
          </a:p>
        </p:txBody>
      </p:sp>
      <p:sp>
        <p:nvSpPr>
          <p:cNvPr id="3" name="Content Placeholder 2"/>
          <p:cNvSpPr>
            <a:spLocks noGrp="1"/>
          </p:cNvSpPr>
          <p:nvPr>
            <p:ph idx="1"/>
          </p:nvPr>
        </p:nvSpPr>
        <p:spPr>
          <a:xfrm>
            <a:off x="457200" y="1828800"/>
            <a:ext cx="8229600" cy="4495800"/>
          </a:xfrm>
        </p:spPr>
        <p:txBody>
          <a:bodyPr>
            <a:normAutofit fontScale="62500" lnSpcReduction="20000"/>
          </a:bodyPr>
          <a:lstStyle/>
          <a:p>
            <a:pPr lvl="0" algn="just">
              <a:lnSpc>
                <a:spcPct val="125000"/>
              </a:lnSpc>
              <a:spcBef>
                <a:spcPts val="0"/>
              </a:spcBef>
              <a:spcAft>
                <a:spcPts val="1000"/>
              </a:spcAft>
              <a:buFont typeface="+mj-lt"/>
              <a:buAutoNum type="arabicParenBoth"/>
            </a:pPr>
            <a:r>
              <a:rPr lang="en-US" sz="2900" dirty="0" err="1">
                <a:solidFill>
                  <a:srgbClr val="000000"/>
                </a:solidFill>
                <a:latin typeface="Bookman Old Style"/>
                <a:ea typeface="Times New Roman"/>
                <a:cs typeface="BookmanOldStyle"/>
              </a:rPr>
              <a:t>Permintaan</a:t>
            </a:r>
            <a:r>
              <a:rPr lang="en-US" sz="2900" dirty="0">
                <a:solidFill>
                  <a:srgbClr val="000000"/>
                </a:solidFill>
                <a:latin typeface="Bookman Old Style"/>
                <a:ea typeface="Times New Roman"/>
                <a:cs typeface="BookmanOldStyle"/>
              </a:rPr>
              <a:t> </a:t>
            </a:r>
            <a:r>
              <a:rPr lang="en-US" sz="2900" dirty="0" err="1">
                <a:solidFill>
                  <a:srgbClr val="000000"/>
                </a:solidFill>
                <a:latin typeface="Bookman Old Style"/>
                <a:ea typeface="Times New Roman"/>
                <a:cs typeface="BookmanOldStyle"/>
              </a:rPr>
              <a:t>Penawaran</a:t>
            </a:r>
            <a:r>
              <a:rPr lang="en-US" sz="2900" dirty="0">
                <a:solidFill>
                  <a:srgbClr val="000000"/>
                </a:solidFill>
                <a:latin typeface="Bookman Old Style"/>
                <a:ea typeface="Times New Roman"/>
                <a:cs typeface="BookmanOldStyle"/>
              </a:rPr>
              <a:t> </a:t>
            </a:r>
            <a:r>
              <a:rPr lang="en-US" sz="2900" dirty="0" err="1">
                <a:solidFill>
                  <a:srgbClr val="000000"/>
                </a:solidFill>
                <a:latin typeface="Bookman Old Style"/>
                <a:ea typeface="Times New Roman"/>
                <a:cs typeface="BookmanOldStyle"/>
              </a:rPr>
              <a:t>dilaksanakan</a:t>
            </a:r>
            <a:r>
              <a:rPr lang="en-US" sz="2900" dirty="0">
                <a:solidFill>
                  <a:srgbClr val="000000"/>
                </a:solidFill>
                <a:latin typeface="Bookman Old Style"/>
                <a:ea typeface="Times New Roman"/>
                <a:cs typeface="BookmanOldStyle"/>
              </a:rPr>
              <a:t> </a:t>
            </a:r>
            <a:r>
              <a:rPr lang="en-US" sz="2900" dirty="0" err="1">
                <a:solidFill>
                  <a:srgbClr val="000000"/>
                </a:solidFill>
                <a:latin typeface="Bookman Old Style"/>
                <a:ea typeface="Times New Roman"/>
                <a:cs typeface="BookmanOldStyle"/>
              </a:rPr>
              <a:t>untuk</a:t>
            </a:r>
            <a:r>
              <a:rPr lang="en-US" sz="2900" dirty="0">
                <a:solidFill>
                  <a:srgbClr val="000000"/>
                </a:solidFill>
                <a:latin typeface="Bookman Old Style"/>
                <a:ea typeface="Times New Roman"/>
                <a:cs typeface="BookmanOldStyle"/>
              </a:rPr>
              <a:t> </a:t>
            </a:r>
            <a:r>
              <a:rPr lang="en-US" sz="2900" dirty="0" err="1">
                <a:solidFill>
                  <a:srgbClr val="000000"/>
                </a:solidFill>
                <a:latin typeface="Bookman Old Style"/>
                <a:ea typeface="Times New Roman"/>
                <a:cs typeface="BookmanOldStyle"/>
              </a:rPr>
              <a:t>Pengadaan</a:t>
            </a:r>
            <a:r>
              <a:rPr lang="en-US" sz="2900" dirty="0">
                <a:solidFill>
                  <a:srgbClr val="000000"/>
                </a:solidFill>
                <a:latin typeface="Bookman Old Style"/>
                <a:ea typeface="Times New Roman"/>
                <a:cs typeface="BookmanOldStyle"/>
              </a:rPr>
              <a:t> </a:t>
            </a:r>
            <a:r>
              <a:rPr lang="en-US" sz="2900" dirty="0" err="1">
                <a:solidFill>
                  <a:srgbClr val="000000"/>
                </a:solidFill>
                <a:latin typeface="Bookman Old Style"/>
                <a:ea typeface="Times New Roman"/>
                <a:cs typeface="BookmanOldStyle"/>
              </a:rPr>
              <a:t>dengan</a:t>
            </a:r>
            <a:r>
              <a:rPr lang="en-US" sz="2900" dirty="0">
                <a:solidFill>
                  <a:srgbClr val="000000"/>
                </a:solidFill>
                <a:latin typeface="Bookman Old Style"/>
                <a:ea typeface="Times New Roman"/>
                <a:cs typeface="BookmanOldStyle"/>
              </a:rPr>
              <a:t> </a:t>
            </a:r>
            <a:r>
              <a:rPr lang="en-US" sz="2900" dirty="0" err="1">
                <a:solidFill>
                  <a:srgbClr val="000000"/>
                </a:solidFill>
                <a:latin typeface="Bookman Old Style"/>
                <a:ea typeface="Times New Roman"/>
                <a:cs typeface="BookmanOldStyle"/>
              </a:rPr>
              <a:t>nilai</a:t>
            </a:r>
            <a:r>
              <a:rPr lang="en-US" sz="2900" dirty="0">
                <a:solidFill>
                  <a:srgbClr val="000000"/>
                </a:solidFill>
                <a:latin typeface="Bookman Old Style"/>
                <a:ea typeface="Times New Roman"/>
                <a:cs typeface="BookmanOldStyle"/>
              </a:rPr>
              <a:t> di </a:t>
            </a:r>
            <a:r>
              <a:rPr lang="en-US" sz="2900" dirty="0" err="1">
                <a:solidFill>
                  <a:srgbClr val="000000"/>
                </a:solidFill>
                <a:latin typeface="Bookman Old Style"/>
                <a:ea typeface="Times New Roman"/>
                <a:cs typeface="BookmanOldStyle"/>
              </a:rPr>
              <a:t>atas</a:t>
            </a:r>
            <a:r>
              <a:rPr lang="en-US" sz="2900" dirty="0">
                <a:solidFill>
                  <a:srgbClr val="000000"/>
                </a:solidFill>
                <a:latin typeface="Bookman Old Style"/>
                <a:ea typeface="Times New Roman"/>
                <a:cs typeface="BookmanOldStyle"/>
              </a:rPr>
              <a:t> Rp10.000.000,00 (</a:t>
            </a:r>
            <a:r>
              <a:rPr lang="en-US" sz="2900" dirty="0" err="1">
                <a:solidFill>
                  <a:srgbClr val="000000"/>
                </a:solidFill>
                <a:latin typeface="Bookman Old Style"/>
                <a:ea typeface="Times New Roman"/>
                <a:cs typeface="BookmanOldStyle"/>
              </a:rPr>
              <a:t>sepuluh</a:t>
            </a:r>
            <a:r>
              <a:rPr lang="en-US" sz="2900" dirty="0">
                <a:solidFill>
                  <a:srgbClr val="000000"/>
                </a:solidFill>
                <a:latin typeface="Bookman Old Style"/>
                <a:ea typeface="Times New Roman"/>
                <a:cs typeface="BookmanOldStyle"/>
              </a:rPr>
              <a:t> </a:t>
            </a:r>
            <a:r>
              <a:rPr lang="en-US" sz="2900" dirty="0" err="1">
                <a:solidFill>
                  <a:srgbClr val="000000"/>
                </a:solidFill>
                <a:latin typeface="Bookman Old Style"/>
                <a:ea typeface="Times New Roman"/>
                <a:cs typeface="BookmanOldStyle"/>
              </a:rPr>
              <a:t>juta</a:t>
            </a:r>
            <a:r>
              <a:rPr lang="en-US" sz="2900" dirty="0">
                <a:solidFill>
                  <a:srgbClr val="000000"/>
                </a:solidFill>
                <a:latin typeface="Bookman Old Style"/>
                <a:ea typeface="Times New Roman"/>
                <a:cs typeface="BookmanOldStyle"/>
              </a:rPr>
              <a:t> Rupiah) </a:t>
            </a:r>
            <a:r>
              <a:rPr lang="en-US" sz="2900" dirty="0" err="1">
                <a:latin typeface="Bookman Old Style"/>
                <a:ea typeface="Times New Roman"/>
                <a:cs typeface="BookmanOldStyle"/>
              </a:rPr>
              <a:t>sampai</a:t>
            </a:r>
            <a:r>
              <a:rPr lang="en-US" sz="2900" dirty="0">
                <a:latin typeface="Bookman Old Style"/>
                <a:ea typeface="Times New Roman"/>
                <a:cs typeface="BookmanOldStyle"/>
              </a:rPr>
              <a:t> </a:t>
            </a:r>
            <a:r>
              <a:rPr lang="en-US" sz="2900" dirty="0" err="1">
                <a:latin typeface="Bookman Old Style"/>
                <a:ea typeface="Times New Roman"/>
                <a:cs typeface="BookmanOldStyle"/>
              </a:rPr>
              <a:t>dengan</a:t>
            </a:r>
            <a:r>
              <a:rPr lang="en-US" sz="2900" dirty="0">
                <a:latin typeface="Bookman Old Style"/>
                <a:ea typeface="Times New Roman"/>
                <a:cs typeface="BookmanOldStyle"/>
              </a:rPr>
              <a:t> Rp200.000.000,00 (</a:t>
            </a:r>
            <a:r>
              <a:rPr lang="en-US" sz="2900" dirty="0" err="1">
                <a:latin typeface="Bookman Old Style"/>
                <a:ea typeface="Times New Roman"/>
                <a:cs typeface="BookmanOldStyle"/>
              </a:rPr>
              <a:t>dua</a:t>
            </a:r>
            <a:r>
              <a:rPr lang="en-US" sz="2900" dirty="0">
                <a:latin typeface="Bookman Old Style"/>
                <a:ea typeface="Times New Roman"/>
                <a:cs typeface="BookmanOldStyle"/>
              </a:rPr>
              <a:t> </a:t>
            </a:r>
            <a:r>
              <a:rPr lang="en-US" sz="2900" dirty="0" err="1">
                <a:latin typeface="Bookman Old Style"/>
                <a:ea typeface="Times New Roman"/>
                <a:cs typeface="BookmanOldStyle"/>
              </a:rPr>
              <a:t>ratus</a:t>
            </a:r>
            <a:r>
              <a:rPr lang="en-US" sz="2900" dirty="0">
                <a:latin typeface="Bookman Old Style"/>
                <a:ea typeface="Times New Roman"/>
                <a:cs typeface="BookmanOldStyle"/>
              </a:rPr>
              <a:t> </a:t>
            </a:r>
            <a:r>
              <a:rPr lang="en-US" sz="2900" dirty="0" err="1">
                <a:latin typeface="Bookman Old Style"/>
                <a:ea typeface="Times New Roman"/>
                <a:cs typeface="BookmanOldStyle"/>
              </a:rPr>
              <a:t>juta</a:t>
            </a:r>
            <a:r>
              <a:rPr lang="en-US" sz="2900" dirty="0">
                <a:latin typeface="Bookman Old Style"/>
                <a:ea typeface="Times New Roman"/>
                <a:cs typeface="BookmanOldStyle"/>
              </a:rPr>
              <a:t> rupiah).</a:t>
            </a:r>
            <a:endParaRPr lang="en-US" sz="2900" dirty="0">
              <a:ea typeface="Times New Roman"/>
              <a:cs typeface="Times New Roman"/>
            </a:endParaRPr>
          </a:p>
          <a:p>
            <a:pPr lvl="0" algn="just">
              <a:lnSpc>
                <a:spcPct val="125000"/>
              </a:lnSpc>
              <a:spcBef>
                <a:spcPts val="0"/>
              </a:spcBef>
              <a:buFont typeface="+mj-lt"/>
              <a:buAutoNum type="arabicParenBoth"/>
            </a:pPr>
            <a:r>
              <a:rPr lang="en-US" sz="2900" dirty="0" err="1">
                <a:latin typeface="Bookman Old Style"/>
                <a:ea typeface="Times New Roman"/>
                <a:cs typeface="BookmanOldStyle"/>
              </a:rPr>
              <a:t>Permintaan</a:t>
            </a:r>
            <a:r>
              <a:rPr lang="en-US" sz="2900" dirty="0">
                <a:latin typeface="Bookman Old Style"/>
                <a:ea typeface="Times New Roman"/>
                <a:cs typeface="BookmanOldStyle"/>
              </a:rPr>
              <a:t> </a:t>
            </a:r>
            <a:r>
              <a:rPr lang="en-US" sz="2900" dirty="0" err="1">
                <a:latin typeface="Bookman Old Style"/>
                <a:ea typeface="Times New Roman"/>
                <a:cs typeface="BookmanOldStyle"/>
              </a:rPr>
              <a:t>Penawaran</a:t>
            </a:r>
            <a:r>
              <a:rPr lang="en-US" sz="2900" dirty="0">
                <a:latin typeface="Bookman Old Style"/>
                <a:ea typeface="Times New Roman"/>
                <a:cs typeface="BookmanOldStyle"/>
              </a:rPr>
              <a:t> </a:t>
            </a:r>
            <a:r>
              <a:rPr lang="en-US" sz="2900" dirty="0" err="1">
                <a:latin typeface="Bookman Old Style"/>
                <a:ea typeface="Times New Roman"/>
                <a:cs typeface="BookmanOldStyle"/>
              </a:rPr>
              <a:t>dilaksanakan</a:t>
            </a:r>
            <a:r>
              <a:rPr lang="en-US" sz="2900" dirty="0">
                <a:latin typeface="Bookman Old Style"/>
                <a:ea typeface="Times New Roman"/>
                <a:cs typeface="BookmanOldStyle"/>
              </a:rPr>
              <a:t> </a:t>
            </a:r>
            <a:r>
              <a:rPr lang="en-US" sz="2900" dirty="0" err="1">
                <a:latin typeface="Bookman Old Style"/>
                <a:ea typeface="Times New Roman"/>
                <a:cs typeface="BookmanOldStyle"/>
              </a:rPr>
              <a:t>dengan</a:t>
            </a:r>
            <a:r>
              <a:rPr lang="en-US" sz="2900" dirty="0">
                <a:latin typeface="Bookman Old Style"/>
                <a:ea typeface="Times New Roman"/>
                <a:cs typeface="BookmanOldStyle"/>
              </a:rPr>
              <a:t> </a:t>
            </a:r>
            <a:r>
              <a:rPr lang="en-US" sz="2900" dirty="0" err="1">
                <a:latin typeface="Bookman Old Style"/>
                <a:ea typeface="Times New Roman"/>
                <a:cs typeface="BookmanOldStyle"/>
              </a:rPr>
              <a:t>tata</a:t>
            </a:r>
            <a:r>
              <a:rPr lang="en-US" sz="2900" dirty="0">
                <a:latin typeface="Bookman Old Style"/>
                <a:ea typeface="Times New Roman"/>
                <a:cs typeface="BookmanOldStyle"/>
              </a:rPr>
              <a:t> </a:t>
            </a:r>
            <a:r>
              <a:rPr lang="en-US" sz="2900" dirty="0" err="1">
                <a:latin typeface="Bookman Old Style"/>
                <a:ea typeface="Times New Roman"/>
                <a:cs typeface="BookmanOldStyle"/>
              </a:rPr>
              <a:t>cara</a:t>
            </a:r>
            <a:r>
              <a:rPr lang="en-US" sz="2900" dirty="0">
                <a:latin typeface="Bookman Old Style"/>
                <a:ea typeface="Times New Roman"/>
                <a:cs typeface="BookmanOldStyle"/>
              </a:rPr>
              <a:t> </a:t>
            </a:r>
            <a:r>
              <a:rPr lang="en-US" sz="2900" dirty="0" err="1">
                <a:latin typeface="Bookman Old Style"/>
                <a:ea typeface="Times New Roman"/>
                <a:cs typeface="BookmanOldStyle"/>
              </a:rPr>
              <a:t>sebagai</a:t>
            </a:r>
            <a:r>
              <a:rPr lang="en-US" sz="2900" dirty="0">
                <a:latin typeface="Bookman Old Style"/>
                <a:ea typeface="Times New Roman"/>
                <a:cs typeface="BookmanOldStyle"/>
              </a:rPr>
              <a:t> </a:t>
            </a:r>
            <a:r>
              <a:rPr lang="en-US" sz="2900" dirty="0" err="1">
                <a:latin typeface="Bookman Old Style"/>
                <a:ea typeface="Times New Roman"/>
                <a:cs typeface="BookmanOldStyle"/>
              </a:rPr>
              <a:t>berikut</a:t>
            </a:r>
            <a:r>
              <a:rPr lang="en-US" sz="2900" dirty="0">
                <a:latin typeface="Bookman Old Style"/>
                <a:ea typeface="Times New Roman"/>
                <a:cs typeface="BookmanOldStyle"/>
              </a:rPr>
              <a:t>:</a:t>
            </a:r>
            <a:endParaRPr lang="en-US" sz="2900" dirty="0">
              <a:ea typeface="Times New Roman"/>
              <a:cs typeface="Times New Roman"/>
            </a:endParaRPr>
          </a:p>
          <a:p>
            <a:pPr marL="450215" marR="0" indent="-212090" algn="just">
              <a:lnSpc>
                <a:spcPct val="125000"/>
              </a:lnSpc>
              <a:spcBef>
                <a:spcPts val="0"/>
              </a:spcBef>
              <a:spcAft>
                <a:spcPts val="0"/>
              </a:spcAft>
              <a:tabLst>
                <a:tab pos="450215" algn="l"/>
              </a:tabLst>
            </a:pPr>
            <a:r>
              <a:rPr lang="en-US" sz="2900" dirty="0" err="1" smtClean="0">
                <a:latin typeface="Bookman Old Style"/>
                <a:ea typeface="Times New Roman"/>
                <a:cs typeface="BookmanOldStyle"/>
              </a:rPr>
              <a:t>a.TPK</a:t>
            </a:r>
            <a:r>
              <a:rPr lang="en-US" sz="2900" dirty="0" smtClean="0">
                <a:latin typeface="Bookman Old Style"/>
                <a:ea typeface="Times New Roman"/>
                <a:cs typeface="BookmanOldStyle"/>
              </a:rPr>
              <a:t> </a:t>
            </a:r>
            <a:r>
              <a:rPr lang="en-US" sz="2900" dirty="0" err="1">
                <a:latin typeface="Bookman Old Style"/>
                <a:ea typeface="Times New Roman"/>
                <a:cs typeface="BookmanOldStyle"/>
              </a:rPr>
              <a:t>menyampaikan</a:t>
            </a:r>
            <a:r>
              <a:rPr lang="en-US" sz="2900" dirty="0">
                <a:latin typeface="Bookman Old Style"/>
                <a:ea typeface="Times New Roman"/>
                <a:cs typeface="BookmanOldStyle"/>
              </a:rPr>
              <a:t> </a:t>
            </a:r>
            <a:r>
              <a:rPr lang="en-US" sz="2900" dirty="0" err="1">
                <a:latin typeface="Bookman Old Style"/>
                <a:ea typeface="Times New Roman"/>
                <a:cs typeface="BookmanOldStyle"/>
              </a:rPr>
              <a:t>permintaan</a:t>
            </a:r>
            <a:r>
              <a:rPr lang="en-US" sz="2900" dirty="0">
                <a:latin typeface="Bookman Old Style"/>
                <a:ea typeface="Times New Roman"/>
                <a:cs typeface="BookmanOldStyle"/>
              </a:rPr>
              <a:t> </a:t>
            </a:r>
            <a:r>
              <a:rPr lang="en-US" sz="2900" dirty="0" err="1">
                <a:latin typeface="Bookman Old Style"/>
                <a:ea typeface="Times New Roman"/>
                <a:cs typeface="BookmanOldStyle"/>
              </a:rPr>
              <a:t>penawaran</a:t>
            </a:r>
            <a:r>
              <a:rPr lang="en-US" sz="2900" dirty="0">
                <a:latin typeface="Bookman Old Style"/>
                <a:ea typeface="Times New Roman"/>
                <a:cs typeface="BookmanOldStyle"/>
              </a:rPr>
              <a:t> </a:t>
            </a:r>
            <a:r>
              <a:rPr lang="en-US" sz="2900" dirty="0" err="1">
                <a:latin typeface="Bookman Old Style"/>
                <a:ea typeface="Times New Roman"/>
                <a:cs typeface="BookmanOldStyle"/>
              </a:rPr>
              <a:t>secara</a:t>
            </a:r>
            <a:r>
              <a:rPr lang="en-US" sz="2900" dirty="0">
                <a:latin typeface="Bookman Old Style"/>
                <a:ea typeface="Times New Roman"/>
                <a:cs typeface="BookmanOldStyle"/>
              </a:rPr>
              <a:t> </a:t>
            </a:r>
            <a:r>
              <a:rPr lang="en-US" sz="2900" dirty="0" err="1">
                <a:latin typeface="Bookman Old Style"/>
                <a:ea typeface="Times New Roman"/>
                <a:cs typeface="BookmanOldStyle"/>
              </a:rPr>
              <a:t>tertulis</a:t>
            </a:r>
            <a:r>
              <a:rPr lang="en-US" sz="2900" dirty="0">
                <a:latin typeface="Bookman Old Style"/>
                <a:ea typeface="Times New Roman"/>
                <a:cs typeface="BookmanOldStyle"/>
              </a:rPr>
              <a:t> </a:t>
            </a:r>
            <a:r>
              <a:rPr lang="en-US" sz="2900" dirty="0" err="1">
                <a:latin typeface="Bookman Old Style"/>
                <a:ea typeface="Times New Roman"/>
                <a:cs typeface="BookmanOldStyle"/>
              </a:rPr>
              <a:t>dari</a:t>
            </a:r>
            <a:r>
              <a:rPr lang="en-US" sz="2900" dirty="0">
                <a:latin typeface="Bookman Old Style"/>
                <a:ea typeface="Times New Roman"/>
                <a:cs typeface="BookmanOldStyle"/>
              </a:rPr>
              <a:t> minimal 2 (</a:t>
            </a:r>
            <a:r>
              <a:rPr lang="en-US" sz="2900" dirty="0" err="1">
                <a:latin typeface="Bookman Old Style"/>
                <a:ea typeface="Times New Roman"/>
                <a:cs typeface="BookmanOldStyle"/>
              </a:rPr>
              <a:t>dua</a:t>
            </a:r>
            <a:r>
              <a:rPr lang="en-US" sz="2900" dirty="0">
                <a:latin typeface="Bookman Old Style"/>
                <a:ea typeface="Times New Roman"/>
                <a:cs typeface="BookmanOldStyle"/>
              </a:rPr>
              <a:t>) </a:t>
            </a:r>
            <a:r>
              <a:rPr lang="en-US" sz="2900" dirty="0" err="1">
                <a:latin typeface="Bookman Old Style"/>
                <a:ea typeface="Times New Roman"/>
                <a:cs typeface="BookmanOldStyle"/>
              </a:rPr>
              <a:t>Penyedia</a:t>
            </a:r>
            <a:r>
              <a:rPr lang="en-US" sz="2900" dirty="0">
                <a:latin typeface="Bookman Old Style"/>
                <a:ea typeface="Times New Roman"/>
                <a:cs typeface="BookmanOldStyle"/>
              </a:rPr>
              <a:t>.</a:t>
            </a:r>
            <a:endParaRPr lang="en-US" sz="2900" dirty="0">
              <a:latin typeface="Times New Roman"/>
              <a:ea typeface="Times New Roman"/>
            </a:endParaRPr>
          </a:p>
          <a:p>
            <a:pPr marL="450215" marR="0" indent="-212090" algn="just">
              <a:lnSpc>
                <a:spcPct val="125000"/>
              </a:lnSpc>
              <a:spcBef>
                <a:spcPts val="0"/>
              </a:spcBef>
              <a:spcAft>
                <a:spcPts val="0"/>
              </a:spcAft>
              <a:tabLst>
                <a:tab pos="450215" algn="l"/>
              </a:tabLst>
            </a:pPr>
            <a:r>
              <a:rPr lang="en-US" sz="2900" dirty="0" err="1" smtClean="0">
                <a:latin typeface="Bookman Old Style"/>
                <a:ea typeface="Times New Roman"/>
                <a:cs typeface="BookmanOldStyle"/>
              </a:rPr>
              <a:t>b.Dalam</a:t>
            </a:r>
            <a:r>
              <a:rPr lang="en-US" sz="2900" dirty="0" smtClean="0">
                <a:latin typeface="Bookman Old Style"/>
                <a:ea typeface="Times New Roman"/>
                <a:cs typeface="BookmanOldStyle"/>
              </a:rPr>
              <a:t> </a:t>
            </a:r>
            <a:r>
              <a:rPr lang="en-US" sz="2900" dirty="0" err="1">
                <a:latin typeface="Bookman Old Style"/>
                <a:ea typeface="Times New Roman"/>
                <a:cs typeface="BookmanOldStyle"/>
              </a:rPr>
              <a:t>hal</a:t>
            </a:r>
            <a:r>
              <a:rPr lang="en-US" sz="2900" dirty="0">
                <a:latin typeface="Bookman Old Style"/>
                <a:ea typeface="Times New Roman"/>
                <a:cs typeface="BookmanOldStyle"/>
              </a:rPr>
              <a:t> di </a:t>
            </a:r>
            <a:r>
              <a:rPr lang="id-ID" sz="2900" dirty="0">
                <a:latin typeface="Bookman Old Style"/>
                <a:ea typeface="Times New Roman"/>
                <a:cs typeface="BookmanOldStyle"/>
              </a:rPr>
              <a:t>Kalurahan </a:t>
            </a:r>
            <a:r>
              <a:rPr lang="en-US" sz="2900" dirty="0" err="1">
                <a:latin typeface="Bookman Old Style"/>
                <a:ea typeface="Times New Roman"/>
                <a:cs typeface="BookmanOldStyle"/>
              </a:rPr>
              <a:t>setempat</a:t>
            </a:r>
            <a:r>
              <a:rPr lang="en-US" sz="2900" dirty="0">
                <a:latin typeface="Bookman Old Style"/>
                <a:ea typeface="Times New Roman"/>
                <a:cs typeface="BookmanOldStyle"/>
              </a:rPr>
              <a:t> </a:t>
            </a:r>
            <a:r>
              <a:rPr lang="en-US" sz="2900" dirty="0" err="1">
                <a:latin typeface="Bookman Old Style"/>
                <a:ea typeface="Times New Roman"/>
                <a:cs typeface="BookmanOldStyle"/>
              </a:rPr>
              <a:t>hanya</a:t>
            </a:r>
            <a:r>
              <a:rPr lang="en-US" sz="2900" dirty="0">
                <a:latin typeface="Bookman Old Style"/>
                <a:ea typeface="Times New Roman"/>
                <a:cs typeface="BookmanOldStyle"/>
              </a:rPr>
              <a:t> </a:t>
            </a:r>
            <a:r>
              <a:rPr lang="en-US" sz="2900" dirty="0" err="1">
                <a:latin typeface="Bookman Old Style"/>
                <a:ea typeface="Times New Roman"/>
                <a:cs typeface="BookmanOldStyle"/>
              </a:rPr>
              <a:t>terdapat</a:t>
            </a:r>
            <a:r>
              <a:rPr lang="en-US" sz="2900" dirty="0">
                <a:latin typeface="Bookman Old Style"/>
                <a:ea typeface="Times New Roman"/>
                <a:cs typeface="BookmanOldStyle"/>
              </a:rPr>
              <a:t> 1 (</a:t>
            </a:r>
            <a:r>
              <a:rPr lang="en-US" sz="2900" dirty="0" err="1">
                <a:latin typeface="Bookman Old Style"/>
                <a:ea typeface="Times New Roman"/>
                <a:cs typeface="BookmanOldStyle"/>
              </a:rPr>
              <a:t>satu</a:t>
            </a:r>
            <a:r>
              <a:rPr lang="en-US" sz="2900" dirty="0">
                <a:latin typeface="Bookman Old Style"/>
                <a:ea typeface="Times New Roman"/>
                <a:cs typeface="BookmanOldStyle"/>
              </a:rPr>
              <a:t>) </a:t>
            </a:r>
            <a:r>
              <a:rPr lang="en-US" sz="2900" dirty="0" err="1">
                <a:latin typeface="Bookman Old Style"/>
                <a:ea typeface="Times New Roman"/>
                <a:cs typeface="BookmanOldStyle"/>
              </a:rPr>
              <a:t>Penyedia</a:t>
            </a:r>
            <a:r>
              <a:rPr lang="en-US" sz="2900" dirty="0">
                <a:latin typeface="Bookman Old Style"/>
                <a:ea typeface="Times New Roman"/>
                <a:cs typeface="BookmanOldStyle"/>
              </a:rPr>
              <a:t>, </a:t>
            </a:r>
            <a:r>
              <a:rPr lang="en-US" sz="2900" dirty="0" err="1">
                <a:latin typeface="Bookman Old Style"/>
                <a:ea typeface="Times New Roman"/>
                <a:cs typeface="BookmanOldStyle"/>
              </a:rPr>
              <a:t>Permintaan</a:t>
            </a:r>
            <a:r>
              <a:rPr lang="en-US" sz="2900" dirty="0">
                <a:latin typeface="Bookman Old Style"/>
                <a:ea typeface="Times New Roman"/>
                <a:cs typeface="BookmanOldStyle"/>
              </a:rPr>
              <a:t> </a:t>
            </a:r>
            <a:r>
              <a:rPr lang="en-US" sz="2900" dirty="0" err="1">
                <a:latin typeface="Bookman Old Style"/>
                <a:ea typeface="Times New Roman"/>
                <a:cs typeface="BookmanOldStyle"/>
              </a:rPr>
              <a:t>Penawaran</a:t>
            </a:r>
            <a:r>
              <a:rPr lang="en-US" sz="2900" dirty="0">
                <a:latin typeface="Bookman Old Style"/>
                <a:ea typeface="Times New Roman"/>
                <a:cs typeface="BookmanOldStyle"/>
              </a:rPr>
              <a:t> </a:t>
            </a:r>
            <a:r>
              <a:rPr lang="en-US" sz="2900" dirty="0" err="1">
                <a:latin typeface="Bookman Old Style"/>
                <a:ea typeface="Times New Roman"/>
                <a:cs typeface="BookmanOldStyle"/>
              </a:rPr>
              <a:t>dapat</a:t>
            </a:r>
            <a:r>
              <a:rPr lang="en-US" sz="2900" dirty="0">
                <a:latin typeface="Bookman Old Style"/>
                <a:ea typeface="Times New Roman"/>
                <a:cs typeface="BookmanOldStyle"/>
              </a:rPr>
              <a:t> </a:t>
            </a:r>
            <a:r>
              <a:rPr lang="en-US" sz="2900" dirty="0" err="1">
                <a:latin typeface="Bookman Old Style"/>
                <a:ea typeface="Times New Roman"/>
                <a:cs typeface="BookmanOldStyle"/>
              </a:rPr>
              <a:t>dilakukan</a:t>
            </a:r>
            <a:r>
              <a:rPr lang="en-US" sz="2900" dirty="0">
                <a:latin typeface="Bookman Old Style"/>
                <a:ea typeface="Times New Roman"/>
                <a:cs typeface="BookmanOldStyle"/>
              </a:rPr>
              <a:t> </a:t>
            </a:r>
            <a:r>
              <a:rPr lang="en-US" sz="2900" dirty="0" err="1">
                <a:latin typeface="Bookman Old Style"/>
                <a:ea typeface="Times New Roman"/>
                <a:cs typeface="BookmanOldStyle"/>
              </a:rPr>
              <a:t>kepada</a:t>
            </a:r>
            <a:r>
              <a:rPr lang="en-US" sz="2900" dirty="0">
                <a:latin typeface="Bookman Old Style"/>
                <a:ea typeface="Times New Roman"/>
                <a:cs typeface="BookmanOldStyle"/>
              </a:rPr>
              <a:t> 1 (</a:t>
            </a:r>
            <a:r>
              <a:rPr lang="en-US" sz="2900" dirty="0" err="1">
                <a:latin typeface="Bookman Old Style"/>
                <a:ea typeface="Times New Roman"/>
                <a:cs typeface="BookmanOldStyle"/>
              </a:rPr>
              <a:t>satu</a:t>
            </a:r>
            <a:r>
              <a:rPr lang="en-US" sz="2900" dirty="0">
                <a:latin typeface="Bookman Old Style"/>
                <a:ea typeface="Times New Roman"/>
                <a:cs typeface="BookmanOldStyle"/>
              </a:rPr>
              <a:t>) </a:t>
            </a:r>
            <a:r>
              <a:rPr lang="en-US" sz="2900" dirty="0" err="1">
                <a:latin typeface="Bookman Old Style"/>
                <a:ea typeface="Times New Roman"/>
                <a:cs typeface="BookmanOldStyle"/>
              </a:rPr>
              <a:t>Penyedia</a:t>
            </a:r>
            <a:r>
              <a:rPr lang="en-US" sz="2900" dirty="0">
                <a:latin typeface="Bookman Old Style"/>
                <a:ea typeface="Times New Roman"/>
                <a:cs typeface="BookmanOldStyle"/>
              </a:rPr>
              <a:t> </a:t>
            </a:r>
            <a:r>
              <a:rPr lang="en-US" sz="2900" dirty="0" err="1">
                <a:latin typeface="Bookman Old Style"/>
                <a:ea typeface="Times New Roman"/>
                <a:cs typeface="BookmanOldStyle"/>
              </a:rPr>
              <a:t>tersebut</a:t>
            </a:r>
            <a:r>
              <a:rPr lang="en-US" sz="2900" dirty="0">
                <a:latin typeface="Bookman Old Style"/>
                <a:ea typeface="Times New Roman"/>
                <a:cs typeface="BookmanOldStyle"/>
              </a:rPr>
              <a:t>.</a:t>
            </a:r>
            <a:endParaRPr lang="en-US" sz="2900" dirty="0">
              <a:latin typeface="Times New Roman"/>
              <a:ea typeface="Times New Roman"/>
            </a:endParaRPr>
          </a:p>
          <a:p>
            <a:pPr marL="450215" marR="0" indent="-212090" algn="just">
              <a:lnSpc>
                <a:spcPct val="125000"/>
              </a:lnSpc>
              <a:spcBef>
                <a:spcPts val="0"/>
              </a:spcBef>
              <a:spcAft>
                <a:spcPts val="0"/>
              </a:spcAft>
              <a:tabLst>
                <a:tab pos="450215" algn="l"/>
              </a:tabLst>
            </a:pPr>
            <a:r>
              <a:rPr lang="id-ID" sz="2900" dirty="0" smtClean="0">
                <a:latin typeface="Bookman Old Style"/>
                <a:ea typeface="Times New Roman"/>
                <a:cs typeface="BookmanOldStyle"/>
              </a:rPr>
              <a:t>c.Dalam </a:t>
            </a:r>
            <a:r>
              <a:rPr lang="id-ID" sz="2900" dirty="0">
                <a:latin typeface="Bookman Old Style"/>
                <a:ea typeface="Times New Roman"/>
                <a:cs typeface="BookmanOldStyle"/>
              </a:rPr>
              <a:t>hal di Kalurahan setempat tidak ada Penyedia sebagaimana dimaksud pada huruf a, maka permintaan penawaran dapat dilakukan kepada Penyedia di Kalurahan</a:t>
            </a:r>
            <a:r>
              <a:rPr lang="en-US" sz="2900" dirty="0">
                <a:latin typeface="Bookman Old Style"/>
                <a:ea typeface="Times New Roman"/>
                <a:cs typeface="BookmanOldStyle"/>
              </a:rPr>
              <a:t>/</a:t>
            </a:r>
            <a:r>
              <a:rPr lang="en-US" sz="2900" dirty="0" err="1">
                <a:latin typeface="Bookman Old Style"/>
                <a:ea typeface="Times New Roman"/>
                <a:cs typeface="BookmanOldStyle"/>
              </a:rPr>
              <a:t>Desa</a:t>
            </a:r>
            <a:r>
              <a:rPr lang="en-US" sz="2900" dirty="0">
                <a:latin typeface="Bookman Old Style"/>
                <a:ea typeface="Times New Roman"/>
                <a:cs typeface="BookmanOldStyle"/>
              </a:rPr>
              <a:t> </a:t>
            </a:r>
            <a:r>
              <a:rPr lang="en-US" sz="2900" dirty="0" err="1">
                <a:latin typeface="Bookman Old Style"/>
                <a:ea typeface="Times New Roman"/>
                <a:cs typeface="BookmanOldStyle"/>
              </a:rPr>
              <a:t>terdekat</a:t>
            </a:r>
            <a:r>
              <a:rPr lang="id-ID" sz="2900" dirty="0">
                <a:latin typeface="Bookman Old Style"/>
                <a:ea typeface="Times New Roman"/>
                <a:cs typeface="BookmanOldStyle"/>
              </a:rPr>
              <a:t>.</a:t>
            </a:r>
            <a:endParaRPr lang="en-US" sz="2900" dirty="0">
              <a:latin typeface="Times New Roman"/>
              <a:ea typeface="Times New Roman"/>
            </a:endParaRPr>
          </a:p>
          <a:p>
            <a:endParaRPr lang="en-US" dirty="0"/>
          </a:p>
        </p:txBody>
      </p:sp>
    </p:spTree>
    <p:extLst>
      <p:ext uri="{BB962C8B-B14F-4D97-AF65-F5344CB8AC3E}">
        <p14:creationId xmlns:p14="http://schemas.microsoft.com/office/powerpoint/2010/main" val="5757317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marL="450215" lvl="0" indent="-212090" algn="just">
              <a:lnSpc>
                <a:spcPct val="125000"/>
              </a:lnSpc>
              <a:spcBef>
                <a:spcPts val="0"/>
              </a:spcBef>
              <a:tabLst>
                <a:tab pos="450215" algn="l"/>
              </a:tabLst>
            </a:pPr>
            <a:r>
              <a:rPr lang="en-US" sz="2400" dirty="0" err="1" smtClean="0">
                <a:solidFill>
                  <a:prstClr val="black"/>
                </a:solidFill>
                <a:latin typeface="Bookman Old Style"/>
                <a:ea typeface="Times New Roman"/>
                <a:cs typeface="BookmanOldStyle"/>
              </a:rPr>
              <a:t>d.Pemintaan</a:t>
            </a:r>
            <a:r>
              <a:rPr lang="en-US" sz="2400" dirty="0" smtClean="0">
                <a:solidFill>
                  <a:prstClr val="black"/>
                </a:solidFill>
                <a:latin typeface="Bookman Old Style"/>
                <a:ea typeface="Times New Roman"/>
                <a:cs typeface="BookmanOldStyle"/>
              </a:rPr>
              <a:t> </a:t>
            </a:r>
            <a:r>
              <a:rPr lang="en-US" sz="2400" dirty="0" err="1">
                <a:solidFill>
                  <a:prstClr val="black"/>
                </a:solidFill>
                <a:latin typeface="Bookman Old Style"/>
                <a:ea typeface="Times New Roman"/>
                <a:cs typeface="BookmanOldStyle"/>
              </a:rPr>
              <a:t>penawaran</a:t>
            </a:r>
            <a:r>
              <a:rPr lang="en-US" sz="2400" dirty="0">
                <a:solidFill>
                  <a:prstClr val="black"/>
                </a:solidFill>
                <a:latin typeface="Bookman Old Style"/>
                <a:ea typeface="Times New Roman"/>
                <a:cs typeface="BookmanOldStyle"/>
              </a:rPr>
              <a:t> </a:t>
            </a:r>
            <a:r>
              <a:rPr lang="en-US" sz="2400" dirty="0" err="1">
                <a:solidFill>
                  <a:prstClr val="black"/>
                </a:solidFill>
                <a:latin typeface="Bookman Old Style"/>
                <a:ea typeface="Times New Roman"/>
                <a:cs typeface="BookmanOldStyle"/>
              </a:rPr>
              <a:t>tertulis</a:t>
            </a:r>
            <a:r>
              <a:rPr lang="en-US" sz="2400" dirty="0">
                <a:solidFill>
                  <a:prstClr val="black"/>
                </a:solidFill>
                <a:latin typeface="Bookman Old Style"/>
                <a:ea typeface="Times New Roman"/>
                <a:cs typeface="BookmanOldStyle"/>
              </a:rPr>
              <a:t> </a:t>
            </a:r>
            <a:r>
              <a:rPr lang="en-US" sz="2400" dirty="0" err="1">
                <a:solidFill>
                  <a:prstClr val="black"/>
                </a:solidFill>
                <a:latin typeface="Bookman Old Style"/>
                <a:ea typeface="Times New Roman"/>
                <a:cs typeface="BookmanOldStyle"/>
              </a:rPr>
              <a:t>sebagaimana</a:t>
            </a:r>
            <a:r>
              <a:rPr lang="en-US" sz="2400" dirty="0">
                <a:solidFill>
                  <a:prstClr val="black"/>
                </a:solidFill>
                <a:latin typeface="Bookman Old Style"/>
                <a:ea typeface="Times New Roman"/>
                <a:cs typeface="BookmanOldStyle"/>
              </a:rPr>
              <a:t> </a:t>
            </a:r>
            <a:r>
              <a:rPr lang="en-US" sz="2400" dirty="0" err="1">
                <a:solidFill>
                  <a:prstClr val="black"/>
                </a:solidFill>
                <a:latin typeface="Bookman Old Style"/>
                <a:ea typeface="Times New Roman"/>
                <a:cs typeface="BookmanOldStyle"/>
              </a:rPr>
              <a:t>dimaksud</a:t>
            </a:r>
            <a:r>
              <a:rPr lang="en-US" sz="2400" dirty="0">
                <a:solidFill>
                  <a:prstClr val="black"/>
                </a:solidFill>
                <a:latin typeface="Bookman Old Style"/>
                <a:ea typeface="Times New Roman"/>
                <a:cs typeface="BookmanOldStyle"/>
              </a:rPr>
              <a:t> </a:t>
            </a:r>
            <a:r>
              <a:rPr lang="en-US" sz="2400" dirty="0" err="1">
                <a:solidFill>
                  <a:prstClr val="black"/>
                </a:solidFill>
                <a:latin typeface="Bookman Old Style"/>
                <a:ea typeface="Times New Roman"/>
                <a:cs typeface="BookmanOldStyle"/>
              </a:rPr>
              <a:t>pada</a:t>
            </a:r>
            <a:r>
              <a:rPr lang="en-US" sz="2400" dirty="0">
                <a:solidFill>
                  <a:prstClr val="black"/>
                </a:solidFill>
                <a:latin typeface="Bookman Old Style"/>
                <a:ea typeface="Times New Roman"/>
                <a:cs typeface="BookmanOldStyle"/>
              </a:rPr>
              <a:t> </a:t>
            </a:r>
            <a:r>
              <a:rPr lang="en-US" sz="2400" dirty="0" err="1">
                <a:solidFill>
                  <a:prstClr val="black"/>
                </a:solidFill>
                <a:latin typeface="Bookman Old Style"/>
                <a:ea typeface="Times New Roman"/>
                <a:cs typeface="BookmanOldStyle"/>
              </a:rPr>
              <a:t>huruf</a:t>
            </a:r>
            <a:r>
              <a:rPr lang="en-US" sz="2400" dirty="0">
                <a:solidFill>
                  <a:prstClr val="black"/>
                </a:solidFill>
                <a:latin typeface="Bookman Old Style"/>
                <a:ea typeface="Times New Roman"/>
                <a:cs typeface="BookmanOldStyle"/>
              </a:rPr>
              <a:t> a </a:t>
            </a:r>
            <a:r>
              <a:rPr lang="en-US" sz="2400" dirty="0" err="1" smtClean="0">
                <a:solidFill>
                  <a:prstClr val="black"/>
                </a:solidFill>
                <a:latin typeface="Bookman Old Style"/>
                <a:ea typeface="Times New Roman"/>
                <a:cs typeface="BookmanOldStyle"/>
              </a:rPr>
              <a:t>dilampiri</a:t>
            </a:r>
            <a:r>
              <a:rPr lang="en-US" sz="2400" dirty="0" smtClean="0">
                <a:solidFill>
                  <a:prstClr val="black"/>
                </a:solidFill>
                <a:latin typeface="Bookman Old Style"/>
                <a:ea typeface="Times New Roman"/>
                <a:cs typeface="BookmanOldStyle"/>
              </a:rPr>
              <a:t> </a:t>
            </a:r>
            <a:r>
              <a:rPr lang="en-US" sz="2400" dirty="0" err="1" smtClean="0">
                <a:solidFill>
                  <a:prstClr val="black"/>
                </a:solidFill>
                <a:latin typeface="Bookman Old Style"/>
                <a:ea typeface="Times New Roman"/>
                <a:cs typeface="BookmanOldStyle"/>
              </a:rPr>
              <a:t>persyaratan</a:t>
            </a:r>
            <a:r>
              <a:rPr lang="en-US" sz="2400" dirty="0" smtClean="0">
                <a:solidFill>
                  <a:prstClr val="black"/>
                </a:solidFill>
                <a:latin typeface="Bookman Old Style"/>
                <a:ea typeface="Times New Roman"/>
                <a:cs typeface="BookmanOldStyle"/>
              </a:rPr>
              <a:t> </a:t>
            </a:r>
            <a:r>
              <a:rPr lang="en-US" sz="2400" dirty="0" err="1" smtClean="0">
                <a:solidFill>
                  <a:prstClr val="black"/>
                </a:solidFill>
                <a:latin typeface="Bookman Old Style"/>
                <a:ea typeface="Times New Roman"/>
                <a:cs typeface="BookmanOldStyle"/>
              </a:rPr>
              <a:t>Teknis</a:t>
            </a:r>
            <a:r>
              <a:rPr lang="en-US" sz="2400" dirty="0" smtClean="0">
                <a:solidFill>
                  <a:prstClr val="black"/>
                </a:solidFill>
                <a:latin typeface="Bookman Old Style"/>
                <a:ea typeface="Times New Roman"/>
                <a:cs typeface="BookmanOldStyle"/>
              </a:rPr>
              <a:t> </a:t>
            </a:r>
            <a:r>
              <a:rPr lang="en-US" sz="2400" dirty="0" err="1" smtClean="0">
                <a:solidFill>
                  <a:prstClr val="black"/>
                </a:solidFill>
                <a:latin typeface="Bookman Old Style"/>
                <a:ea typeface="Times New Roman"/>
                <a:cs typeface="BookmanOldStyle"/>
              </a:rPr>
              <a:t>berupa</a:t>
            </a:r>
            <a:r>
              <a:rPr lang="en-US" sz="2400" dirty="0">
                <a:solidFill>
                  <a:prstClr val="black"/>
                </a:solidFill>
                <a:latin typeface="Bookman Old Style"/>
                <a:ea typeface="Times New Roman"/>
                <a:cs typeface="BookmanOldStyle"/>
              </a:rPr>
              <a:t>:</a:t>
            </a:r>
            <a:endParaRPr lang="en-US" sz="2400" dirty="0">
              <a:solidFill>
                <a:prstClr val="black"/>
              </a:solidFill>
              <a:latin typeface="Times New Roman"/>
              <a:ea typeface="Times New Roman"/>
            </a:endParaRPr>
          </a:p>
          <a:p>
            <a:pPr marL="675640" lvl="0" indent="-225425" algn="just">
              <a:lnSpc>
                <a:spcPct val="125000"/>
              </a:lnSpc>
              <a:spcBef>
                <a:spcPts val="0"/>
              </a:spcBef>
              <a:tabLst>
                <a:tab pos="684530" algn="l"/>
              </a:tabLst>
            </a:pPr>
            <a:r>
              <a:rPr lang="en-US" sz="2400" dirty="0" smtClean="0">
                <a:solidFill>
                  <a:prstClr val="black"/>
                </a:solidFill>
                <a:latin typeface="Bookman Old Style"/>
                <a:ea typeface="Times New Roman"/>
                <a:cs typeface="BookmanOldStyle"/>
              </a:rPr>
              <a:t>1)</a:t>
            </a:r>
            <a:r>
              <a:rPr lang="en-US" sz="2400" dirty="0" err="1" smtClean="0">
                <a:solidFill>
                  <a:prstClr val="black"/>
                </a:solidFill>
                <a:latin typeface="Bookman Old Style"/>
                <a:ea typeface="Times New Roman"/>
                <a:cs typeface="BookmanOldStyle"/>
              </a:rPr>
              <a:t>Kerangka</a:t>
            </a:r>
            <a:r>
              <a:rPr lang="en-US" sz="2400" dirty="0" smtClean="0">
                <a:solidFill>
                  <a:prstClr val="black"/>
                </a:solidFill>
                <a:latin typeface="Bookman Old Style"/>
                <a:ea typeface="Times New Roman"/>
                <a:cs typeface="BookmanOldStyle"/>
              </a:rPr>
              <a:t> </a:t>
            </a:r>
            <a:r>
              <a:rPr lang="en-US" sz="2400" dirty="0" err="1">
                <a:solidFill>
                  <a:prstClr val="black"/>
                </a:solidFill>
                <a:latin typeface="Bookman Old Style"/>
                <a:ea typeface="Times New Roman"/>
                <a:cs typeface="BookmanOldStyle"/>
              </a:rPr>
              <a:t>Acuan</a:t>
            </a:r>
            <a:r>
              <a:rPr lang="en-US" sz="2400" dirty="0">
                <a:solidFill>
                  <a:prstClr val="black"/>
                </a:solidFill>
                <a:latin typeface="Bookman Old Style"/>
                <a:ea typeface="Times New Roman"/>
                <a:cs typeface="BookmanOldStyle"/>
              </a:rPr>
              <a:t> </a:t>
            </a:r>
            <a:r>
              <a:rPr lang="en-US" sz="2400" dirty="0" err="1">
                <a:solidFill>
                  <a:prstClr val="black"/>
                </a:solidFill>
                <a:latin typeface="Bookman Old Style"/>
                <a:ea typeface="Times New Roman"/>
                <a:cs typeface="BookmanOldStyle"/>
              </a:rPr>
              <a:t>Kerja</a:t>
            </a:r>
            <a:r>
              <a:rPr lang="en-US" sz="2400" dirty="0">
                <a:solidFill>
                  <a:prstClr val="black"/>
                </a:solidFill>
                <a:latin typeface="Bookman Old Style"/>
                <a:ea typeface="Times New Roman"/>
                <a:cs typeface="BookmanOldStyle"/>
              </a:rPr>
              <a:t> (KAK);</a:t>
            </a:r>
            <a:endParaRPr lang="en-US" sz="2400" dirty="0">
              <a:solidFill>
                <a:prstClr val="black"/>
              </a:solidFill>
              <a:latin typeface="Times New Roman"/>
              <a:ea typeface="Times New Roman"/>
            </a:endParaRPr>
          </a:p>
          <a:p>
            <a:pPr marL="675640" lvl="0" indent="-225425" algn="just">
              <a:lnSpc>
                <a:spcPct val="125000"/>
              </a:lnSpc>
              <a:spcBef>
                <a:spcPts val="0"/>
              </a:spcBef>
              <a:tabLst>
                <a:tab pos="684530" algn="l"/>
              </a:tabLst>
            </a:pPr>
            <a:r>
              <a:rPr lang="en-US" sz="2400" dirty="0" smtClean="0">
                <a:solidFill>
                  <a:prstClr val="black"/>
                </a:solidFill>
                <a:latin typeface="Bookman Old Style"/>
                <a:ea typeface="Times New Roman"/>
                <a:cs typeface="BookmanOldStyle"/>
              </a:rPr>
              <a:t>2)</a:t>
            </a:r>
            <a:r>
              <a:rPr lang="en-US" sz="2400" dirty="0" err="1" smtClean="0">
                <a:solidFill>
                  <a:prstClr val="black"/>
                </a:solidFill>
                <a:latin typeface="Bookman Old Style"/>
                <a:ea typeface="Times New Roman"/>
                <a:cs typeface="BookmanOldStyle"/>
              </a:rPr>
              <a:t>Rincian</a:t>
            </a:r>
            <a:r>
              <a:rPr lang="en-US" sz="2400" dirty="0" smtClean="0">
                <a:solidFill>
                  <a:prstClr val="black"/>
                </a:solidFill>
                <a:latin typeface="Bookman Old Style"/>
                <a:ea typeface="Times New Roman"/>
                <a:cs typeface="BookmanOldStyle"/>
              </a:rPr>
              <a:t> </a:t>
            </a:r>
            <a:r>
              <a:rPr lang="en-US" sz="2400" dirty="0" err="1">
                <a:solidFill>
                  <a:prstClr val="black"/>
                </a:solidFill>
                <a:latin typeface="Bookman Old Style"/>
                <a:ea typeface="Times New Roman"/>
                <a:cs typeface="BookmanOldStyle"/>
              </a:rPr>
              <a:t>barang</a:t>
            </a:r>
            <a:r>
              <a:rPr lang="en-US" sz="2400" dirty="0">
                <a:solidFill>
                  <a:prstClr val="black"/>
                </a:solidFill>
                <a:latin typeface="Bookman Old Style"/>
                <a:ea typeface="Times New Roman"/>
                <a:cs typeface="BookmanOldStyle"/>
              </a:rPr>
              <a:t>/</a:t>
            </a:r>
            <a:r>
              <a:rPr lang="en-US" sz="2400" dirty="0" err="1">
                <a:solidFill>
                  <a:prstClr val="black"/>
                </a:solidFill>
                <a:latin typeface="Bookman Old Style"/>
                <a:ea typeface="Times New Roman"/>
                <a:cs typeface="BookmanOldStyle"/>
              </a:rPr>
              <a:t>jasa</a:t>
            </a:r>
            <a:r>
              <a:rPr lang="en-US" sz="2400" dirty="0" smtClean="0">
                <a:solidFill>
                  <a:prstClr val="black"/>
                </a:solidFill>
                <a:latin typeface="Bookman Old Style"/>
                <a:ea typeface="Times New Roman"/>
                <a:cs typeface="BookmanOldStyle"/>
              </a:rPr>
              <a:t>;</a:t>
            </a:r>
          </a:p>
          <a:p>
            <a:pPr marL="675640" lvl="0" indent="-225425" algn="just">
              <a:lnSpc>
                <a:spcPct val="125000"/>
              </a:lnSpc>
              <a:spcBef>
                <a:spcPts val="0"/>
              </a:spcBef>
              <a:tabLst>
                <a:tab pos="684530" algn="l"/>
              </a:tabLst>
            </a:pPr>
            <a:r>
              <a:rPr lang="en-US" sz="2400" dirty="0" smtClean="0">
                <a:solidFill>
                  <a:prstClr val="black"/>
                </a:solidFill>
                <a:latin typeface="Bookman Old Style"/>
                <a:ea typeface="Times New Roman"/>
              </a:rPr>
              <a:t>3)Volume</a:t>
            </a:r>
            <a:endParaRPr lang="en-US" sz="2400" dirty="0">
              <a:solidFill>
                <a:prstClr val="black"/>
              </a:solidFill>
              <a:latin typeface="Times New Roman"/>
              <a:ea typeface="Times New Roman"/>
            </a:endParaRPr>
          </a:p>
          <a:p>
            <a:pPr marL="675640" lvl="0" indent="-225425" algn="just">
              <a:lnSpc>
                <a:spcPct val="125000"/>
              </a:lnSpc>
              <a:spcBef>
                <a:spcPts val="0"/>
              </a:spcBef>
              <a:tabLst>
                <a:tab pos="684530" algn="l"/>
              </a:tabLst>
            </a:pPr>
            <a:r>
              <a:rPr lang="en-US" sz="2400" dirty="0" smtClean="0">
                <a:solidFill>
                  <a:srgbClr val="000000"/>
                </a:solidFill>
                <a:latin typeface="Bookman Old Style"/>
                <a:ea typeface="Times New Roman"/>
                <a:cs typeface="BookmanOldStyle"/>
              </a:rPr>
              <a:t>4)</a:t>
            </a:r>
            <a:r>
              <a:rPr lang="en-US" sz="2400" dirty="0" err="1" smtClean="0">
                <a:solidFill>
                  <a:srgbClr val="000000"/>
                </a:solidFill>
                <a:latin typeface="Bookman Old Style"/>
                <a:ea typeface="Times New Roman"/>
                <a:cs typeface="BookmanOldStyle"/>
              </a:rPr>
              <a:t>Spscifikasi</a:t>
            </a:r>
            <a:r>
              <a:rPr lang="en-US" sz="2400" dirty="0" smtClean="0">
                <a:solidFill>
                  <a:srgbClr val="000000"/>
                </a:solidFill>
                <a:latin typeface="Bookman Old Style"/>
                <a:ea typeface="Times New Roman"/>
                <a:cs typeface="BookmanOldStyle"/>
              </a:rPr>
              <a:t> </a:t>
            </a:r>
            <a:r>
              <a:rPr lang="en-US" sz="2400" dirty="0" err="1" smtClean="0">
                <a:solidFill>
                  <a:srgbClr val="000000"/>
                </a:solidFill>
                <a:latin typeface="Bookman Old Style"/>
                <a:ea typeface="Times New Roman"/>
                <a:cs typeface="BookmanOldStyle"/>
              </a:rPr>
              <a:t>Teknis</a:t>
            </a:r>
            <a:endParaRPr lang="en-US" sz="2400" dirty="0" smtClean="0">
              <a:solidFill>
                <a:srgbClr val="000000"/>
              </a:solidFill>
              <a:latin typeface="Bookman Old Style"/>
              <a:ea typeface="Times New Roman"/>
              <a:cs typeface="BookmanOldStyle"/>
            </a:endParaRPr>
          </a:p>
          <a:p>
            <a:pPr marL="675640" lvl="0" indent="-225425" algn="just">
              <a:lnSpc>
                <a:spcPct val="125000"/>
              </a:lnSpc>
              <a:spcBef>
                <a:spcPts val="0"/>
              </a:spcBef>
              <a:tabLst>
                <a:tab pos="684530" algn="l"/>
              </a:tabLst>
            </a:pPr>
            <a:r>
              <a:rPr lang="en-US" sz="2400" dirty="0" smtClean="0">
                <a:solidFill>
                  <a:srgbClr val="000000"/>
                </a:solidFill>
                <a:latin typeface="Bookman Old Style"/>
                <a:ea typeface="Times New Roman"/>
                <a:cs typeface="BookmanOldStyle"/>
              </a:rPr>
              <a:t>5)</a:t>
            </a:r>
            <a:r>
              <a:rPr lang="en-US" sz="2400" dirty="0" err="1" smtClean="0">
                <a:solidFill>
                  <a:srgbClr val="000000"/>
                </a:solidFill>
                <a:latin typeface="Bookman Old Style"/>
                <a:ea typeface="Times New Roman"/>
                <a:cs typeface="BookmanOldStyle"/>
              </a:rPr>
              <a:t>gambar</a:t>
            </a:r>
            <a:r>
              <a:rPr lang="en-US" sz="2400" dirty="0" smtClean="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rencana</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kerja</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apabila</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diperlukan</a:t>
            </a:r>
            <a:r>
              <a:rPr lang="en-US" sz="2400" dirty="0">
                <a:solidFill>
                  <a:srgbClr val="000000"/>
                </a:solidFill>
                <a:latin typeface="Bookman Old Style"/>
                <a:ea typeface="Times New Roman"/>
                <a:cs typeface="BookmanOldStyle"/>
              </a:rPr>
              <a:t>)</a:t>
            </a:r>
            <a:endParaRPr lang="en-US" sz="2400" dirty="0">
              <a:solidFill>
                <a:prstClr val="black"/>
              </a:solidFill>
              <a:latin typeface="Times New Roman"/>
              <a:ea typeface="Times New Roman"/>
            </a:endParaRPr>
          </a:p>
          <a:p>
            <a:pPr marL="675640" lvl="0" indent="-225425" algn="just">
              <a:lnSpc>
                <a:spcPct val="125000"/>
              </a:lnSpc>
              <a:spcBef>
                <a:spcPts val="0"/>
              </a:spcBef>
              <a:tabLst>
                <a:tab pos="684530" algn="l"/>
              </a:tabLst>
            </a:pPr>
            <a:r>
              <a:rPr lang="en-US" sz="2400" dirty="0">
                <a:solidFill>
                  <a:srgbClr val="000000"/>
                </a:solidFill>
                <a:latin typeface="Bookman Old Style"/>
                <a:ea typeface="Times New Roman"/>
                <a:cs typeface="BookmanOldStyle"/>
              </a:rPr>
              <a:t>6</a:t>
            </a:r>
            <a:r>
              <a:rPr lang="en-US" sz="2400" dirty="0" smtClean="0">
                <a:solidFill>
                  <a:srgbClr val="000000"/>
                </a:solidFill>
                <a:latin typeface="Bookman Old Style"/>
                <a:ea typeface="Times New Roman"/>
                <a:cs typeface="BookmanOldStyle"/>
              </a:rPr>
              <a:t>) </a:t>
            </a:r>
            <a:r>
              <a:rPr lang="en-US" sz="2400" dirty="0" err="1" smtClean="0">
                <a:solidFill>
                  <a:srgbClr val="000000"/>
                </a:solidFill>
                <a:latin typeface="Bookman Old Style"/>
                <a:ea typeface="Times New Roman"/>
                <a:cs typeface="BookmanOldStyle"/>
              </a:rPr>
              <a:t>waktu</a:t>
            </a:r>
            <a:r>
              <a:rPr lang="en-US" sz="2400" dirty="0" smtClean="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pelaksanaan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pekerjaan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dan</a:t>
            </a:r>
            <a:endParaRPr lang="en-US" sz="2400" dirty="0">
              <a:solidFill>
                <a:prstClr val="black"/>
              </a:solidFill>
              <a:latin typeface="Times New Roman"/>
              <a:ea typeface="Times New Roman"/>
            </a:endParaRPr>
          </a:p>
          <a:p>
            <a:pPr marL="675640" lvl="0" indent="-225425" algn="just">
              <a:lnSpc>
                <a:spcPct val="125000"/>
              </a:lnSpc>
              <a:spcBef>
                <a:spcPts val="0"/>
              </a:spcBef>
              <a:tabLst>
                <a:tab pos="684530" algn="l"/>
              </a:tabLst>
            </a:pPr>
            <a:r>
              <a:rPr lang="en-US" sz="2400" dirty="0">
                <a:solidFill>
                  <a:srgbClr val="000000"/>
                </a:solidFill>
                <a:latin typeface="Bookman Old Style"/>
                <a:ea typeface="Times New Roman"/>
                <a:cs typeface="BookmanOldStyle"/>
              </a:rPr>
              <a:t>7</a:t>
            </a:r>
            <a:r>
              <a:rPr lang="en-US" sz="2400" dirty="0" smtClean="0">
                <a:solidFill>
                  <a:srgbClr val="000000"/>
                </a:solidFill>
                <a:latin typeface="Bookman Old Style"/>
                <a:ea typeface="Times New Roman"/>
                <a:cs typeface="BookmanOldStyle"/>
              </a:rPr>
              <a:t>) </a:t>
            </a:r>
            <a:r>
              <a:rPr lang="en-US" sz="2400" dirty="0" err="1" smtClean="0">
                <a:solidFill>
                  <a:srgbClr val="000000"/>
                </a:solidFill>
                <a:latin typeface="Bookman Old Style"/>
                <a:ea typeface="Times New Roman"/>
                <a:cs typeface="BookmanOldStyle"/>
              </a:rPr>
              <a:t>formulir</a:t>
            </a:r>
            <a:r>
              <a:rPr lang="en-US" sz="2400" dirty="0" smtClean="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surat</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pernyataan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kebenaran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usaha</a:t>
            </a:r>
            <a:r>
              <a:rPr lang="en-US" sz="2400" dirty="0">
                <a:solidFill>
                  <a:srgbClr val="000000"/>
                </a:solidFill>
                <a:latin typeface="Bookman Old Style"/>
                <a:ea typeface="Times New Roman"/>
                <a:cs typeface="BookmanOldStyle"/>
              </a:rPr>
              <a:t>.</a:t>
            </a:r>
            <a:endParaRPr lang="en-US" sz="2400" dirty="0">
              <a:solidFill>
                <a:prstClr val="black"/>
              </a:solidFill>
              <a:latin typeface="Times New Roman"/>
              <a:ea typeface="Times New Roman"/>
            </a:endParaRPr>
          </a:p>
          <a:p>
            <a:endParaRPr lang="en-US" sz="2400" dirty="0"/>
          </a:p>
        </p:txBody>
      </p:sp>
    </p:spTree>
    <p:extLst>
      <p:ext uri="{BB962C8B-B14F-4D97-AF65-F5344CB8AC3E}">
        <p14:creationId xmlns:p14="http://schemas.microsoft.com/office/powerpoint/2010/main" val="7140376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fontScale="47500" lnSpcReduction="20000"/>
          </a:bodyPr>
          <a:lstStyle/>
          <a:p>
            <a:pPr marL="450215" marR="0" indent="-212090" algn="just">
              <a:lnSpc>
                <a:spcPct val="125000"/>
              </a:lnSpc>
              <a:spcBef>
                <a:spcPts val="0"/>
              </a:spcBef>
              <a:spcAft>
                <a:spcPts val="0"/>
              </a:spcAft>
              <a:tabLst>
                <a:tab pos="450215" algn="l"/>
              </a:tabLst>
            </a:pPr>
            <a:r>
              <a:rPr lang="en-US" dirty="0" err="1" smtClean="0">
                <a:solidFill>
                  <a:srgbClr val="000000"/>
                </a:solidFill>
                <a:latin typeface="Bookman Old Style"/>
                <a:ea typeface="Times New Roman"/>
                <a:cs typeface="BookmanOldStyle"/>
              </a:rPr>
              <a:t>e.Penyedia</a:t>
            </a:r>
            <a:r>
              <a:rPr lang="en-US" dirty="0" smtClean="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menyampaikan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surat</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penawaran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sebagaimana</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dimaksud</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dalam</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dokumen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lelang</a:t>
            </a:r>
            <a:r>
              <a:rPr lang="en-US" dirty="0">
                <a:solidFill>
                  <a:srgbClr val="000000"/>
                </a:solidFill>
                <a:latin typeface="Bookman Old Style"/>
                <a:ea typeface="Times New Roman"/>
                <a:cs typeface="BookmanOldStyle"/>
              </a:rPr>
              <a:t> </a:t>
            </a:r>
            <a:r>
              <a:rPr lang="id-ID" dirty="0">
                <a:latin typeface="Bookman Old Style"/>
                <a:ea typeface="Times New Roman"/>
                <a:cs typeface="BookmanOldStyle"/>
              </a:rPr>
              <a:t>sebagaimana dimaksud dalam </a:t>
            </a:r>
            <a:r>
              <a:rPr lang="en-US" dirty="0" err="1">
                <a:latin typeface="Bookman Old Style"/>
                <a:ea typeface="Times New Roman"/>
                <a:cs typeface="BookmanOldStyle"/>
              </a:rPr>
              <a:t>Pasal</a:t>
            </a:r>
            <a:r>
              <a:rPr lang="en-US" dirty="0">
                <a:latin typeface="Bookman Old Style"/>
                <a:ea typeface="Times New Roman"/>
                <a:cs typeface="BookmanOldStyle"/>
              </a:rPr>
              <a:t> 20 </a:t>
            </a:r>
            <a:r>
              <a:rPr lang="en-US" dirty="0" err="1">
                <a:latin typeface="Bookman Old Style"/>
                <a:ea typeface="Times New Roman"/>
                <a:cs typeface="BookmanOldStyle"/>
              </a:rPr>
              <a:t>ayat</a:t>
            </a:r>
            <a:r>
              <a:rPr lang="en-US" dirty="0">
                <a:latin typeface="Bookman Old Style"/>
                <a:ea typeface="Times New Roman"/>
                <a:cs typeface="BookmanOldStyle"/>
              </a:rPr>
              <a:t> (4) </a:t>
            </a:r>
            <a:r>
              <a:rPr lang="en-US" dirty="0" err="1">
                <a:latin typeface="Bookman Old Style"/>
                <a:ea typeface="Times New Roman"/>
                <a:cs typeface="BookmanOldStyle"/>
              </a:rPr>
              <a:t>dan</a:t>
            </a:r>
            <a:r>
              <a:rPr lang="en-US" dirty="0">
                <a:latin typeface="Bookman Old Style"/>
                <a:ea typeface="Times New Roman"/>
                <a:cs typeface="BookmanOldStyle"/>
              </a:rPr>
              <a:t> </a:t>
            </a:r>
            <a:r>
              <a:rPr lang="en-US" dirty="0" err="1">
                <a:latin typeface="Bookman Old Style"/>
                <a:ea typeface="Times New Roman"/>
                <a:cs typeface="BookmanOldStyle"/>
              </a:rPr>
              <a:t>harga</a:t>
            </a:r>
            <a:r>
              <a:rPr lang="en-US" dirty="0">
                <a:latin typeface="Bookman Old Style"/>
                <a:ea typeface="Times New Roman"/>
                <a:cs typeface="BookmanOldStyle"/>
              </a:rPr>
              <a:t> </a:t>
            </a:r>
            <a:r>
              <a:rPr lang="en-US" dirty="0" err="1">
                <a:latin typeface="Bookman Old Style"/>
                <a:ea typeface="Times New Roman"/>
                <a:cs typeface="BookmanOldStyle"/>
              </a:rPr>
              <a:t>disertai</a:t>
            </a:r>
            <a:r>
              <a:rPr lang="en-US" dirty="0">
                <a:latin typeface="Bookman Old Style"/>
                <a:ea typeface="Times New Roman"/>
                <a:cs typeface="BookmanOldStyle"/>
              </a:rPr>
              <a:t> </a:t>
            </a:r>
            <a:r>
              <a:rPr lang="en-US" dirty="0" err="1">
                <a:latin typeface="Bookman Old Style"/>
                <a:ea typeface="Times New Roman"/>
                <a:cs typeface="BookmanOldStyle"/>
              </a:rPr>
              <a:t>surat</a:t>
            </a:r>
            <a:r>
              <a:rPr lang="en-US" dirty="0">
                <a:latin typeface="Bookman Old Style"/>
                <a:ea typeface="Times New Roman"/>
                <a:cs typeface="BookmanOldStyle"/>
              </a:rPr>
              <a:t> </a:t>
            </a:r>
            <a:r>
              <a:rPr lang="en-US" dirty="0" err="1">
                <a:latin typeface="Bookman Old Style"/>
                <a:ea typeface="Times New Roman"/>
                <a:cs typeface="BookmanOldStyle"/>
              </a:rPr>
              <a:t>pernyataan</a:t>
            </a:r>
            <a:r>
              <a:rPr lang="en-US" dirty="0">
                <a:latin typeface="Bookman Old Style"/>
                <a:ea typeface="Times New Roman"/>
                <a:cs typeface="BookmanOldStyle"/>
              </a:rPr>
              <a:t> </a:t>
            </a:r>
            <a:r>
              <a:rPr lang="en-US" dirty="0" err="1">
                <a:latin typeface="Bookman Old Style"/>
                <a:ea typeface="Times New Roman"/>
                <a:cs typeface="BookmanOldStyle"/>
              </a:rPr>
              <a:t>kebenaran</a:t>
            </a:r>
            <a:r>
              <a:rPr lang="en-US" dirty="0">
                <a:latin typeface="Bookman Old Style"/>
                <a:ea typeface="Times New Roman"/>
                <a:cs typeface="BookmanOldStyle"/>
              </a:rPr>
              <a:t> </a:t>
            </a:r>
            <a:r>
              <a:rPr lang="en-US" dirty="0" err="1">
                <a:latin typeface="Bookman Old Style"/>
                <a:ea typeface="Times New Roman"/>
                <a:cs typeface="BookmanOldStyle"/>
              </a:rPr>
              <a:t>usaha</a:t>
            </a:r>
            <a:r>
              <a:rPr lang="en-US" dirty="0">
                <a:latin typeface="Bookman Old Style"/>
                <a:ea typeface="Times New Roman"/>
                <a:cs typeface="BookmanOldStyle"/>
              </a:rPr>
              <a:t>;</a:t>
            </a:r>
            <a:endParaRPr lang="en-US" dirty="0">
              <a:latin typeface="Times New Roman"/>
              <a:ea typeface="Times New Roman"/>
            </a:endParaRPr>
          </a:p>
          <a:p>
            <a:pPr marL="450215" marR="0" indent="-212090" algn="just">
              <a:lnSpc>
                <a:spcPct val="125000"/>
              </a:lnSpc>
              <a:spcBef>
                <a:spcPts val="0"/>
              </a:spcBef>
              <a:spcAft>
                <a:spcPts val="0"/>
              </a:spcAft>
              <a:tabLst>
                <a:tab pos="450215" algn="l"/>
              </a:tabLst>
            </a:pPr>
            <a:r>
              <a:rPr lang="en-US" dirty="0" err="1" smtClean="0">
                <a:latin typeface="Bookman Old Style"/>
                <a:ea typeface="Times New Roman"/>
                <a:cs typeface="BookmanOldStyle"/>
              </a:rPr>
              <a:t>f.TPK</a:t>
            </a:r>
            <a:r>
              <a:rPr lang="en-US" dirty="0" smtClean="0">
                <a:latin typeface="Bookman Old Style"/>
                <a:ea typeface="Times New Roman"/>
                <a:cs typeface="BookmanOldStyle"/>
              </a:rPr>
              <a:t> </a:t>
            </a:r>
            <a:r>
              <a:rPr lang="en-US" dirty="0" err="1">
                <a:latin typeface="Bookman Old Style"/>
                <a:ea typeface="Times New Roman"/>
                <a:cs typeface="BookmanOldStyle"/>
              </a:rPr>
              <a:t>mengevaluasi</a:t>
            </a:r>
            <a:r>
              <a:rPr lang="en-US" dirty="0">
                <a:latin typeface="Bookman Old Style"/>
                <a:ea typeface="Times New Roman"/>
                <a:cs typeface="BookmanOldStyle"/>
              </a:rPr>
              <a:t> </a:t>
            </a:r>
            <a:r>
              <a:rPr lang="en-US" dirty="0" err="1">
                <a:latin typeface="Bookman Old Style"/>
                <a:ea typeface="Times New Roman"/>
                <a:cs typeface="BookmanOldStyle"/>
              </a:rPr>
              <a:t>penawaran</a:t>
            </a:r>
            <a:r>
              <a:rPr lang="en-US" dirty="0">
                <a:latin typeface="Bookman Old Style"/>
                <a:ea typeface="Times New Roman"/>
                <a:cs typeface="BookmanOldStyle"/>
              </a:rPr>
              <a:t> </a:t>
            </a:r>
            <a:r>
              <a:rPr lang="en-US" dirty="0" err="1">
                <a:latin typeface="Bookman Old Style"/>
                <a:ea typeface="Times New Roman"/>
                <a:cs typeface="BookmanOldStyle"/>
              </a:rPr>
              <a:t>Penyedia</a:t>
            </a:r>
            <a:r>
              <a:rPr lang="en-US" dirty="0">
                <a:latin typeface="Bookman Old Style"/>
                <a:ea typeface="Times New Roman"/>
                <a:cs typeface="BookmanOldStyle"/>
              </a:rPr>
              <a:t>;</a:t>
            </a:r>
            <a:endParaRPr lang="en-US" dirty="0">
              <a:latin typeface="Times New Roman"/>
              <a:ea typeface="Times New Roman"/>
            </a:endParaRPr>
          </a:p>
          <a:p>
            <a:pPr marL="450215" marR="0" indent="-212090" algn="just">
              <a:lnSpc>
                <a:spcPct val="125000"/>
              </a:lnSpc>
              <a:spcBef>
                <a:spcPts val="0"/>
              </a:spcBef>
              <a:spcAft>
                <a:spcPts val="0"/>
              </a:spcAft>
              <a:tabLst>
                <a:tab pos="450215" algn="l"/>
              </a:tabLst>
            </a:pPr>
            <a:r>
              <a:rPr lang="en-US" dirty="0" err="1" smtClean="0">
                <a:latin typeface="Bookman Old Style"/>
                <a:ea typeface="Times New Roman"/>
                <a:cs typeface="BookmanOldStyle"/>
              </a:rPr>
              <a:t>g.Penawaran</a:t>
            </a:r>
            <a:r>
              <a:rPr lang="en-US" dirty="0" smtClean="0">
                <a:latin typeface="Bookman Old Style"/>
                <a:ea typeface="Times New Roman"/>
                <a:cs typeface="BookmanOldStyle"/>
              </a:rPr>
              <a:t> </a:t>
            </a:r>
            <a:r>
              <a:rPr lang="en-US" dirty="0" err="1">
                <a:latin typeface="Bookman Old Style"/>
                <a:ea typeface="Times New Roman"/>
                <a:cs typeface="BookmanOldStyle"/>
              </a:rPr>
              <a:t>Penyedia</a:t>
            </a:r>
            <a:r>
              <a:rPr lang="en-US" dirty="0">
                <a:latin typeface="Bookman Old Style"/>
                <a:ea typeface="Times New Roman"/>
                <a:cs typeface="BookmanOldStyle"/>
              </a:rPr>
              <a:t> </a:t>
            </a:r>
            <a:r>
              <a:rPr lang="en-US" dirty="0" err="1">
                <a:latin typeface="Bookman Old Style"/>
                <a:ea typeface="Times New Roman"/>
                <a:cs typeface="BookmanOldStyle"/>
              </a:rPr>
              <a:t>dinyatakan</a:t>
            </a:r>
            <a:r>
              <a:rPr lang="en-US" dirty="0">
                <a:latin typeface="Bookman Old Style"/>
                <a:ea typeface="Times New Roman"/>
                <a:cs typeface="BookmanOldStyle"/>
              </a:rPr>
              <a:t> lulus </a:t>
            </a:r>
            <a:r>
              <a:rPr lang="en-US" dirty="0" err="1">
                <a:latin typeface="Bookman Old Style"/>
                <a:ea typeface="Times New Roman"/>
                <a:cs typeface="BookmanOldStyle"/>
              </a:rPr>
              <a:t>apabila</a:t>
            </a:r>
            <a:r>
              <a:rPr lang="en-US" dirty="0">
                <a:latin typeface="Bookman Old Style"/>
                <a:ea typeface="Times New Roman"/>
                <a:cs typeface="BookmanOldStyle"/>
              </a:rPr>
              <a:t> </a:t>
            </a:r>
            <a:r>
              <a:rPr lang="en-US" dirty="0" err="1">
                <a:latin typeface="Bookman Old Style"/>
                <a:ea typeface="Times New Roman"/>
                <a:cs typeface="BookmanOldStyle"/>
              </a:rPr>
              <a:t>memenuhi</a:t>
            </a:r>
            <a:r>
              <a:rPr lang="en-US" dirty="0">
                <a:latin typeface="Bookman Old Style"/>
                <a:ea typeface="Times New Roman"/>
                <a:cs typeface="BookmanOldStyle"/>
              </a:rPr>
              <a:t> </a:t>
            </a:r>
            <a:r>
              <a:rPr lang="en-US" dirty="0" err="1">
                <a:latin typeface="Bookman Old Style"/>
                <a:ea typeface="Times New Roman"/>
                <a:cs typeface="BookmanOldStyle"/>
              </a:rPr>
              <a:t>persyaratan</a:t>
            </a:r>
            <a:r>
              <a:rPr lang="en-US" dirty="0">
                <a:latin typeface="Bookman Old Style"/>
                <a:ea typeface="Times New Roman"/>
                <a:cs typeface="BookmanOldStyle"/>
              </a:rPr>
              <a:t> </a:t>
            </a:r>
            <a:r>
              <a:rPr lang="en-US" dirty="0" err="1">
                <a:latin typeface="Bookman Old Style"/>
                <a:ea typeface="Times New Roman"/>
                <a:cs typeface="BookmanOldStyle"/>
              </a:rPr>
              <a:t>teknis</a:t>
            </a:r>
            <a:r>
              <a:rPr lang="en-US" dirty="0">
                <a:latin typeface="Bookman Old Style"/>
                <a:ea typeface="Times New Roman"/>
                <a:cs typeface="BookmanOldStyle"/>
              </a:rPr>
              <a:t> </a:t>
            </a:r>
            <a:r>
              <a:rPr lang="en-US" dirty="0" err="1">
                <a:latin typeface="Bookman Old Style"/>
                <a:ea typeface="Times New Roman"/>
                <a:cs typeface="BookmanOldStyle"/>
              </a:rPr>
              <a:t>dan</a:t>
            </a:r>
            <a:r>
              <a:rPr lang="en-US" dirty="0">
                <a:latin typeface="Bookman Old Style"/>
                <a:ea typeface="Times New Roman"/>
                <a:cs typeface="BookmanOldStyle"/>
              </a:rPr>
              <a:t> </a:t>
            </a:r>
            <a:r>
              <a:rPr lang="en-US" dirty="0" err="1">
                <a:latin typeface="Bookman Old Style"/>
                <a:ea typeface="Times New Roman"/>
                <a:cs typeface="BookmanOldStyle"/>
              </a:rPr>
              <a:t>harga</a:t>
            </a:r>
            <a:r>
              <a:rPr lang="en-US" dirty="0">
                <a:latin typeface="Bookman Old Style"/>
                <a:ea typeface="Times New Roman"/>
                <a:cs typeface="BookmanOldStyle"/>
              </a:rPr>
              <a:t> yang </a:t>
            </a:r>
            <a:r>
              <a:rPr lang="en-US" dirty="0" err="1">
                <a:latin typeface="Bookman Old Style"/>
                <a:ea typeface="Times New Roman"/>
                <a:cs typeface="BookmanOldStyle"/>
              </a:rPr>
              <a:t>dituangkan</a:t>
            </a:r>
            <a:r>
              <a:rPr lang="en-US" dirty="0">
                <a:latin typeface="Bookman Old Style"/>
                <a:ea typeface="Times New Roman"/>
                <a:cs typeface="BookmanOldStyle"/>
              </a:rPr>
              <a:t> </a:t>
            </a:r>
            <a:r>
              <a:rPr lang="en-US" dirty="0" err="1">
                <a:latin typeface="Bookman Old Style"/>
                <a:ea typeface="Times New Roman"/>
                <a:cs typeface="BookmanOldStyle"/>
              </a:rPr>
              <a:t>dalam</a:t>
            </a:r>
            <a:r>
              <a:rPr lang="en-US" dirty="0">
                <a:latin typeface="Bookman Old Style"/>
                <a:ea typeface="Times New Roman"/>
                <a:cs typeface="BookmanOldStyle"/>
              </a:rPr>
              <a:t> </a:t>
            </a:r>
            <a:r>
              <a:rPr lang="en-US" dirty="0" err="1">
                <a:latin typeface="Bookman Old Style"/>
                <a:ea typeface="Times New Roman"/>
                <a:cs typeface="BookmanOldStyle"/>
              </a:rPr>
              <a:t>Berita</a:t>
            </a:r>
            <a:r>
              <a:rPr lang="en-US" dirty="0">
                <a:latin typeface="Bookman Old Style"/>
                <a:ea typeface="Times New Roman"/>
                <a:cs typeface="BookmanOldStyle"/>
              </a:rPr>
              <a:t> </a:t>
            </a:r>
            <a:r>
              <a:rPr lang="en-US" dirty="0" err="1">
                <a:latin typeface="Bookman Old Style"/>
                <a:ea typeface="Times New Roman"/>
                <a:cs typeface="BookmanOldStyle"/>
              </a:rPr>
              <a:t>Acara</a:t>
            </a:r>
            <a:r>
              <a:rPr lang="en-US" dirty="0">
                <a:latin typeface="Bookman Old Style"/>
                <a:ea typeface="Times New Roman"/>
                <a:cs typeface="BookmanOldStyle"/>
              </a:rPr>
              <a:t> </a:t>
            </a:r>
            <a:r>
              <a:rPr lang="en-US" dirty="0" err="1">
                <a:latin typeface="Bookman Old Style"/>
                <a:ea typeface="Times New Roman"/>
                <a:cs typeface="BookmanOldStyle"/>
              </a:rPr>
              <a:t>Evaluasi</a:t>
            </a:r>
            <a:r>
              <a:rPr lang="en-US" dirty="0">
                <a:latin typeface="Bookman Old Style"/>
                <a:ea typeface="Times New Roman"/>
                <a:cs typeface="BookmanOldStyle"/>
              </a:rPr>
              <a:t>;</a:t>
            </a:r>
            <a:endParaRPr lang="en-US" dirty="0">
              <a:latin typeface="Times New Roman"/>
              <a:ea typeface="Times New Roman"/>
            </a:endParaRPr>
          </a:p>
          <a:p>
            <a:pPr marL="450215" marR="0" indent="-212090" algn="just">
              <a:lnSpc>
                <a:spcPct val="125000"/>
              </a:lnSpc>
              <a:spcBef>
                <a:spcPts val="0"/>
              </a:spcBef>
              <a:spcAft>
                <a:spcPts val="0"/>
              </a:spcAft>
              <a:tabLst>
                <a:tab pos="450215" algn="l"/>
              </a:tabLst>
            </a:pPr>
            <a:r>
              <a:rPr lang="en-US" dirty="0" err="1" smtClean="0">
                <a:latin typeface="Bookman Old Style"/>
                <a:ea typeface="Times New Roman"/>
                <a:cs typeface="BookmanOldStyle"/>
              </a:rPr>
              <a:t>h.Dalam</a:t>
            </a:r>
            <a:r>
              <a:rPr lang="en-US" dirty="0" smtClean="0">
                <a:latin typeface="Bookman Old Style"/>
                <a:ea typeface="Times New Roman"/>
                <a:cs typeface="BookmanOldStyle"/>
              </a:rPr>
              <a:t> </a:t>
            </a:r>
            <a:r>
              <a:rPr lang="en-US" dirty="0" err="1">
                <a:latin typeface="Bookman Old Style"/>
                <a:ea typeface="Times New Roman"/>
                <a:cs typeface="BookmanOldStyle"/>
              </a:rPr>
              <a:t>hal</a:t>
            </a:r>
            <a:r>
              <a:rPr lang="en-US" dirty="0">
                <a:latin typeface="Bookman Old Style"/>
                <a:ea typeface="Times New Roman"/>
                <a:cs typeface="BookmanOldStyle"/>
              </a:rPr>
              <a:t> </a:t>
            </a:r>
            <a:r>
              <a:rPr lang="en-US" dirty="0" err="1">
                <a:latin typeface="Bookman Old Style"/>
                <a:ea typeface="Times New Roman"/>
                <a:cs typeface="BookmanOldStyle"/>
              </a:rPr>
              <a:t>Penyedia</a:t>
            </a:r>
            <a:r>
              <a:rPr lang="en-US" dirty="0">
                <a:latin typeface="Bookman Old Style"/>
                <a:ea typeface="Times New Roman"/>
                <a:cs typeface="BookmanOldStyle"/>
              </a:rPr>
              <a:t> yang lulus </a:t>
            </a:r>
            <a:r>
              <a:rPr lang="en-US" dirty="0" err="1">
                <a:latin typeface="Bookman Old Style"/>
                <a:ea typeface="Times New Roman"/>
                <a:cs typeface="BookmanOldStyle"/>
              </a:rPr>
              <a:t>lebih</a:t>
            </a:r>
            <a:r>
              <a:rPr lang="en-US" dirty="0">
                <a:latin typeface="Bookman Old Style"/>
                <a:ea typeface="Times New Roman"/>
                <a:cs typeface="BookmanOldStyle"/>
              </a:rPr>
              <a:t> </a:t>
            </a:r>
            <a:r>
              <a:rPr lang="en-US" dirty="0" err="1">
                <a:latin typeface="Bookman Old Style"/>
                <a:ea typeface="Times New Roman"/>
                <a:cs typeface="BookmanOldStyle"/>
              </a:rPr>
              <a:t>dari</a:t>
            </a:r>
            <a:r>
              <a:rPr lang="en-US" dirty="0">
                <a:latin typeface="Bookman Old Style"/>
                <a:ea typeface="Times New Roman"/>
                <a:cs typeface="BookmanOldStyle"/>
              </a:rPr>
              <a:t> 1 (</a:t>
            </a:r>
            <a:r>
              <a:rPr lang="en-US" dirty="0" err="1">
                <a:latin typeface="Bookman Old Style"/>
                <a:ea typeface="Times New Roman"/>
                <a:cs typeface="BookmanOldStyle"/>
              </a:rPr>
              <a:t>satu</a:t>
            </a:r>
            <a:r>
              <a:rPr lang="en-US" dirty="0">
                <a:latin typeface="Bookman Old Style"/>
                <a:ea typeface="Times New Roman"/>
                <a:cs typeface="BookmanOldStyle"/>
              </a:rPr>
              <a:t>), </a:t>
            </a:r>
            <a:r>
              <a:rPr lang="en-US" dirty="0" err="1">
                <a:latin typeface="Bookman Old Style"/>
                <a:ea typeface="Times New Roman"/>
                <a:cs typeface="BookmanOldStyle"/>
              </a:rPr>
              <a:t>maka</a:t>
            </a:r>
            <a:r>
              <a:rPr lang="en-US" dirty="0">
                <a:latin typeface="Bookman Old Style"/>
                <a:ea typeface="Times New Roman"/>
                <a:cs typeface="BookmanOldStyle"/>
              </a:rPr>
              <a:t> TPK </a:t>
            </a:r>
            <a:r>
              <a:rPr lang="en-US" dirty="0" err="1">
                <a:latin typeface="Bookman Old Style"/>
                <a:ea typeface="Times New Roman"/>
                <a:cs typeface="BookmanOldStyle"/>
              </a:rPr>
              <a:t>menetapkan</a:t>
            </a:r>
            <a:r>
              <a:rPr lang="en-US" dirty="0">
                <a:latin typeface="Bookman Old Style"/>
                <a:ea typeface="Times New Roman"/>
                <a:cs typeface="BookmanOldStyle"/>
              </a:rPr>
              <a:t> </a:t>
            </a:r>
            <a:r>
              <a:rPr lang="en-US" dirty="0" err="1">
                <a:latin typeface="Bookman Old Style"/>
                <a:ea typeface="Times New Roman"/>
                <a:cs typeface="BookmanOldStyle"/>
              </a:rPr>
              <a:t>Penyedia</a:t>
            </a:r>
            <a:r>
              <a:rPr lang="en-US" dirty="0">
                <a:latin typeface="Bookman Old Style"/>
                <a:ea typeface="Times New Roman"/>
                <a:cs typeface="BookmanOldStyle"/>
              </a:rPr>
              <a:t> </a:t>
            </a:r>
            <a:r>
              <a:rPr lang="en-US" dirty="0" err="1">
                <a:latin typeface="Bookman Old Style"/>
                <a:ea typeface="Times New Roman"/>
                <a:cs typeface="BookmanOldStyle"/>
              </a:rPr>
              <a:t>dengan</a:t>
            </a:r>
            <a:r>
              <a:rPr lang="en-US" dirty="0">
                <a:latin typeface="Bookman Old Style"/>
                <a:ea typeface="Times New Roman"/>
                <a:cs typeface="BookmanOldStyle"/>
              </a:rPr>
              <a:t> </a:t>
            </a:r>
            <a:r>
              <a:rPr lang="en-US" dirty="0" err="1">
                <a:latin typeface="Bookman Old Style"/>
                <a:ea typeface="Times New Roman"/>
                <a:cs typeface="BookmanOldStyle"/>
              </a:rPr>
              <a:t>harga</a:t>
            </a:r>
            <a:r>
              <a:rPr lang="en-US" dirty="0">
                <a:latin typeface="Bookman Old Style"/>
                <a:ea typeface="Times New Roman"/>
                <a:cs typeface="BookmanOldStyle"/>
              </a:rPr>
              <a:t> </a:t>
            </a:r>
            <a:r>
              <a:rPr lang="en-US" dirty="0" err="1">
                <a:latin typeface="Bookman Old Style"/>
                <a:ea typeface="Times New Roman"/>
                <a:cs typeface="BookmanOldStyle"/>
              </a:rPr>
              <a:t>penawaran</a:t>
            </a:r>
            <a:r>
              <a:rPr lang="en-US" dirty="0">
                <a:latin typeface="Bookman Old Style"/>
                <a:ea typeface="Times New Roman"/>
                <a:cs typeface="BookmanOldStyle"/>
              </a:rPr>
              <a:t> </a:t>
            </a:r>
            <a:r>
              <a:rPr lang="en-US" dirty="0" err="1">
                <a:latin typeface="Bookman Old Style"/>
                <a:ea typeface="Times New Roman"/>
                <a:cs typeface="BookmanOldStyle"/>
              </a:rPr>
              <a:t>terendah</a:t>
            </a:r>
            <a:r>
              <a:rPr lang="en-US" dirty="0">
                <a:latin typeface="Bookman Old Style"/>
                <a:ea typeface="Times New Roman"/>
                <a:cs typeface="BookmanOldStyle"/>
              </a:rPr>
              <a:t> </a:t>
            </a:r>
            <a:r>
              <a:rPr lang="en-US" dirty="0" err="1">
                <a:latin typeface="Bookman Old Style"/>
                <a:ea typeface="Times New Roman"/>
                <a:cs typeface="BookmanOldStyle"/>
              </a:rPr>
              <a:t>sebagai</a:t>
            </a:r>
            <a:r>
              <a:rPr lang="en-US" dirty="0">
                <a:latin typeface="Bookman Old Style"/>
                <a:ea typeface="Times New Roman"/>
                <a:cs typeface="BookmanOldStyle"/>
              </a:rPr>
              <a:t> </a:t>
            </a:r>
            <a:r>
              <a:rPr lang="en-US" dirty="0" err="1">
                <a:latin typeface="Bookman Old Style"/>
                <a:ea typeface="Times New Roman"/>
                <a:cs typeface="BookmanOldStyle"/>
              </a:rPr>
              <a:t>pemenang</a:t>
            </a:r>
            <a:r>
              <a:rPr lang="en-US" dirty="0">
                <a:latin typeface="Bookman Old Style"/>
                <a:ea typeface="Times New Roman"/>
                <a:cs typeface="BookmanOldStyle"/>
              </a:rPr>
              <a:t> </a:t>
            </a:r>
            <a:r>
              <a:rPr lang="en-US" dirty="0" err="1">
                <a:latin typeface="Bookman Old Style"/>
                <a:ea typeface="Times New Roman"/>
                <a:cs typeface="BookmanOldStyle"/>
              </a:rPr>
              <a:t>untuk</a:t>
            </a:r>
            <a:r>
              <a:rPr lang="en-US" dirty="0">
                <a:latin typeface="Bookman Old Style"/>
                <a:ea typeface="Times New Roman"/>
                <a:cs typeface="BookmanOldStyle"/>
              </a:rPr>
              <a:t> </a:t>
            </a:r>
            <a:r>
              <a:rPr lang="en-US" dirty="0" err="1">
                <a:latin typeface="Bookman Old Style"/>
                <a:ea typeface="Times New Roman"/>
                <a:cs typeface="BookmanOldStyle"/>
              </a:rPr>
              <a:t>melaksanakan</a:t>
            </a:r>
            <a:r>
              <a:rPr lang="en-US" dirty="0">
                <a:latin typeface="Bookman Old Style"/>
                <a:ea typeface="Times New Roman"/>
                <a:cs typeface="BookmanOldStyle"/>
              </a:rPr>
              <a:t> </a:t>
            </a:r>
            <a:r>
              <a:rPr lang="en-US" dirty="0" err="1">
                <a:latin typeface="Bookman Old Style"/>
                <a:ea typeface="Times New Roman"/>
                <a:cs typeface="BookmanOldStyle"/>
              </a:rPr>
              <a:t>pekerjaan</a:t>
            </a:r>
            <a:r>
              <a:rPr lang="en-US" dirty="0">
                <a:latin typeface="Bookman Old Style"/>
                <a:ea typeface="Times New Roman"/>
                <a:cs typeface="BookmanOldStyle"/>
              </a:rPr>
              <a:t>;</a:t>
            </a:r>
            <a:endParaRPr lang="en-US" dirty="0">
              <a:latin typeface="Times New Roman"/>
              <a:ea typeface="Times New Roman"/>
            </a:endParaRPr>
          </a:p>
          <a:p>
            <a:pPr marL="450215" marR="0" indent="-212090" algn="just">
              <a:lnSpc>
                <a:spcPct val="125000"/>
              </a:lnSpc>
              <a:spcBef>
                <a:spcPts val="0"/>
              </a:spcBef>
              <a:spcAft>
                <a:spcPts val="0"/>
              </a:spcAft>
              <a:tabLst>
                <a:tab pos="450215" algn="l"/>
              </a:tabLst>
            </a:pPr>
            <a:r>
              <a:rPr lang="en-US" dirty="0" err="1" smtClean="0">
                <a:latin typeface="Bookman Old Style"/>
                <a:ea typeface="Times New Roman"/>
                <a:cs typeface="BookmanOldStyle"/>
              </a:rPr>
              <a:t>i.Dalam</a:t>
            </a:r>
            <a:r>
              <a:rPr lang="en-US" dirty="0" smtClean="0">
                <a:latin typeface="Bookman Old Style"/>
                <a:ea typeface="Times New Roman"/>
                <a:cs typeface="BookmanOldStyle"/>
              </a:rPr>
              <a:t> </a:t>
            </a:r>
            <a:r>
              <a:rPr lang="en-US" dirty="0" err="1">
                <a:latin typeface="Bookman Old Style"/>
                <a:ea typeface="Times New Roman"/>
                <a:cs typeface="BookmanOldStyle"/>
              </a:rPr>
              <a:t>hal</a:t>
            </a:r>
            <a:r>
              <a:rPr lang="en-US" dirty="0">
                <a:latin typeface="Bookman Old Style"/>
                <a:ea typeface="Times New Roman"/>
                <a:cs typeface="BookmanOldStyle"/>
              </a:rPr>
              <a:t> </a:t>
            </a:r>
            <a:r>
              <a:rPr lang="en-US" dirty="0" err="1">
                <a:latin typeface="Bookman Old Style"/>
                <a:ea typeface="Times New Roman"/>
                <a:cs typeface="BookmanOldStyle"/>
              </a:rPr>
              <a:t>ada</a:t>
            </a:r>
            <a:r>
              <a:rPr lang="en-US" dirty="0">
                <a:latin typeface="Bookman Old Style"/>
                <a:ea typeface="Times New Roman"/>
                <a:cs typeface="BookmanOldStyle"/>
              </a:rPr>
              <a:t> </a:t>
            </a:r>
            <a:r>
              <a:rPr lang="en-US" dirty="0" err="1">
                <a:latin typeface="Bookman Old Style"/>
                <a:ea typeface="Times New Roman"/>
                <a:cs typeface="BookmanOldStyle"/>
              </a:rPr>
              <a:t>lebih</a:t>
            </a:r>
            <a:r>
              <a:rPr lang="en-US" dirty="0">
                <a:latin typeface="Bookman Old Style"/>
                <a:ea typeface="Times New Roman"/>
                <a:cs typeface="BookmanOldStyle"/>
              </a:rPr>
              <a:t> </a:t>
            </a:r>
            <a:r>
              <a:rPr lang="en-US" dirty="0" err="1">
                <a:latin typeface="Bookman Old Style"/>
                <a:ea typeface="Times New Roman"/>
                <a:cs typeface="BookmanOldStyle"/>
              </a:rPr>
              <a:t>dari</a:t>
            </a:r>
            <a:r>
              <a:rPr lang="en-US" dirty="0">
                <a:latin typeface="Bookman Old Style"/>
                <a:ea typeface="Times New Roman"/>
                <a:cs typeface="BookmanOldStyle"/>
              </a:rPr>
              <a:t> 1 (</a:t>
            </a:r>
            <a:r>
              <a:rPr lang="en-US" dirty="0" err="1">
                <a:latin typeface="Bookman Old Style"/>
                <a:ea typeface="Times New Roman"/>
                <a:cs typeface="BookmanOldStyle"/>
              </a:rPr>
              <a:t>satu</a:t>
            </a:r>
            <a:r>
              <a:rPr lang="en-US" dirty="0">
                <a:latin typeface="Bookman Old Style"/>
                <a:ea typeface="Times New Roman"/>
                <a:cs typeface="BookmanOldStyle"/>
              </a:rPr>
              <a:t>) </a:t>
            </a:r>
            <a:r>
              <a:rPr lang="en-US" dirty="0" err="1">
                <a:latin typeface="Bookman Old Style"/>
                <a:ea typeface="Times New Roman"/>
                <a:cs typeface="BookmanOldStyle"/>
              </a:rPr>
              <a:t>Penyedia</a:t>
            </a:r>
            <a:r>
              <a:rPr lang="en-US" dirty="0">
                <a:latin typeface="Bookman Old Style"/>
                <a:ea typeface="Times New Roman"/>
                <a:cs typeface="BookmanOldStyle"/>
              </a:rPr>
              <a:t> </a:t>
            </a:r>
            <a:r>
              <a:rPr lang="en-US" dirty="0" err="1">
                <a:latin typeface="Bookman Old Style"/>
                <a:ea typeface="Times New Roman"/>
                <a:cs typeface="BookmanOldStyle"/>
              </a:rPr>
              <a:t>menawar</a:t>
            </a:r>
            <a:r>
              <a:rPr lang="en-US" dirty="0">
                <a:latin typeface="Bookman Old Style"/>
                <a:ea typeface="Times New Roman"/>
                <a:cs typeface="BookmanOldStyle"/>
              </a:rPr>
              <a:t> </a:t>
            </a:r>
            <a:r>
              <a:rPr lang="en-US" dirty="0" err="1">
                <a:latin typeface="Bookman Old Style"/>
                <a:ea typeface="Times New Roman"/>
                <a:cs typeface="BookmanOldStyle"/>
              </a:rPr>
              <a:t>dengan</a:t>
            </a:r>
            <a:r>
              <a:rPr lang="en-US" dirty="0">
                <a:latin typeface="Bookman Old Style"/>
                <a:ea typeface="Times New Roman"/>
                <a:cs typeface="BookmanOldStyle"/>
              </a:rPr>
              <a:t> </a:t>
            </a:r>
            <a:r>
              <a:rPr lang="en-US" dirty="0" err="1">
                <a:latin typeface="Bookman Old Style"/>
                <a:ea typeface="Times New Roman"/>
                <a:cs typeface="BookmanOldStyle"/>
              </a:rPr>
              <a:t>harga</a:t>
            </a:r>
            <a:r>
              <a:rPr lang="en-US" dirty="0">
                <a:latin typeface="Bookman Old Style"/>
                <a:ea typeface="Times New Roman"/>
                <a:cs typeface="BookmanOldStyle"/>
              </a:rPr>
              <a:t> yang </a:t>
            </a:r>
            <a:r>
              <a:rPr lang="en-US" dirty="0" err="1">
                <a:latin typeface="Bookman Old Style"/>
                <a:ea typeface="Times New Roman"/>
                <a:cs typeface="BookmanOldStyle"/>
              </a:rPr>
              <a:t>sama</a:t>
            </a:r>
            <a:r>
              <a:rPr lang="en-US" dirty="0">
                <a:latin typeface="Bookman Old Style"/>
                <a:ea typeface="Times New Roman"/>
                <a:cs typeface="BookmanOldStyle"/>
              </a:rPr>
              <a:t>, </a:t>
            </a:r>
            <a:r>
              <a:rPr lang="en-US" dirty="0" err="1">
                <a:latin typeface="Bookman Old Style"/>
                <a:ea typeface="Times New Roman"/>
                <a:cs typeface="BookmanOldStyle"/>
              </a:rPr>
              <a:t>maka</a:t>
            </a:r>
            <a:r>
              <a:rPr lang="en-US" dirty="0">
                <a:latin typeface="Bookman Old Style"/>
                <a:ea typeface="Times New Roman"/>
                <a:cs typeface="BookmanOldStyle"/>
              </a:rPr>
              <a:t> TPK </a:t>
            </a:r>
            <a:r>
              <a:rPr lang="en-US" dirty="0" err="1">
                <a:latin typeface="Bookman Old Style"/>
                <a:ea typeface="Times New Roman"/>
                <a:cs typeface="BookmanOldStyle"/>
              </a:rPr>
              <a:t>melakukan</a:t>
            </a:r>
            <a:r>
              <a:rPr lang="en-US" dirty="0">
                <a:latin typeface="Bookman Old Style"/>
                <a:ea typeface="Times New Roman"/>
                <a:cs typeface="BookmanOldStyle"/>
              </a:rPr>
              <a:t> </a:t>
            </a:r>
            <a:r>
              <a:rPr lang="en-US" dirty="0" err="1">
                <a:latin typeface="Bookman Old Style"/>
                <a:ea typeface="Times New Roman"/>
                <a:cs typeface="BookmanOldStyle"/>
              </a:rPr>
              <a:t>negosiasi</a:t>
            </a:r>
            <a:r>
              <a:rPr lang="en-US" dirty="0">
                <a:latin typeface="Bookman Old Style"/>
                <a:ea typeface="Times New Roman"/>
                <a:cs typeface="BookmanOldStyle"/>
              </a:rPr>
              <a:t> (</a:t>
            </a:r>
            <a:r>
              <a:rPr lang="en-US" dirty="0" err="1">
                <a:latin typeface="Bookman Old Style"/>
                <a:ea typeface="Times New Roman"/>
                <a:cs typeface="BookmanOldStyle"/>
              </a:rPr>
              <a:t>tawar-menawar</a:t>
            </a:r>
            <a:r>
              <a:rPr lang="en-US" dirty="0">
                <a:latin typeface="Bookman Old Style"/>
                <a:ea typeface="Times New Roman"/>
                <a:cs typeface="BookmanOldStyle"/>
              </a:rPr>
              <a:t>) </a:t>
            </a:r>
            <a:r>
              <a:rPr lang="en-US" dirty="0" err="1">
                <a:latin typeface="Bookman Old Style"/>
                <a:ea typeface="Times New Roman"/>
                <a:cs typeface="BookmanOldStyle"/>
              </a:rPr>
              <a:t>dengan</a:t>
            </a:r>
            <a:r>
              <a:rPr lang="en-US" dirty="0">
                <a:latin typeface="Bookman Old Style"/>
                <a:ea typeface="Times New Roman"/>
                <a:cs typeface="BookmanOldStyle"/>
              </a:rPr>
              <a:t> </a:t>
            </a:r>
            <a:r>
              <a:rPr lang="en-US" dirty="0" err="1">
                <a:latin typeface="Bookman Old Style"/>
                <a:ea typeface="Times New Roman"/>
                <a:cs typeface="BookmanOldStyle"/>
              </a:rPr>
              <a:t>setiap</a:t>
            </a:r>
            <a:r>
              <a:rPr lang="en-US" dirty="0">
                <a:latin typeface="Bookman Old Style"/>
                <a:ea typeface="Times New Roman"/>
                <a:cs typeface="BookmanOldStyle"/>
              </a:rPr>
              <a:t> </a:t>
            </a:r>
            <a:r>
              <a:rPr lang="en-US" dirty="0" err="1">
                <a:latin typeface="Bookman Old Style"/>
                <a:ea typeface="Times New Roman"/>
                <a:cs typeface="BookmanOldStyle"/>
              </a:rPr>
              <a:t>Penyedia</a:t>
            </a:r>
            <a:r>
              <a:rPr lang="en-US" dirty="0">
                <a:latin typeface="Bookman Old Style"/>
                <a:ea typeface="Times New Roman"/>
                <a:cs typeface="BookmanOldStyle"/>
              </a:rPr>
              <a:t> </a:t>
            </a:r>
            <a:r>
              <a:rPr lang="en-US" dirty="0" err="1">
                <a:latin typeface="Bookman Old Style"/>
                <a:ea typeface="Times New Roman"/>
                <a:cs typeface="BookmanOldStyle"/>
              </a:rPr>
              <a:t>untuk</a:t>
            </a:r>
            <a:r>
              <a:rPr lang="en-US" dirty="0">
                <a:latin typeface="Bookman Old Style"/>
                <a:ea typeface="Times New Roman"/>
                <a:cs typeface="BookmanOldStyle"/>
              </a:rPr>
              <a:t> </a:t>
            </a:r>
            <a:r>
              <a:rPr lang="en-US" dirty="0" err="1">
                <a:latin typeface="Bookman Old Style"/>
                <a:ea typeface="Times New Roman"/>
                <a:cs typeface="BookmanOldStyle"/>
              </a:rPr>
              <a:t>memperoleh</a:t>
            </a:r>
            <a:r>
              <a:rPr lang="en-US" dirty="0">
                <a:latin typeface="Bookman Old Style"/>
                <a:ea typeface="Times New Roman"/>
                <a:cs typeface="BookmanOldStyle"/>
              </a:rPr>
              <a:t> </a:t>
            </a:r>
            <a:r>
              <a:rPr lang="en-US" dirty="0" err="1">
                <a:latin typeface="Bookman Old Style"/>
                <a:ea typeface="Times New Roman"/>
                <a:cs typeface="BookmanOldStyle"/>
              </a:rPr>
              <a:t>harga</a:t>
            </a:r>
            <a:r>
              <a:rPr lang="en-US" dirty="0">
                <a:latin typeface="Bookman Old Style"/>
                <a:ea typeface="Times New Roman"/>
                <a:cs typeface="BookmanOldStyle"/>
              </a:rPr>
              <a:t> yang </a:t>
            </a:r>
            <a:r>
              <a:rPr lang="en-US" dirty="0" err="1">
                <a:latin typeface="Bookman Old Style"/>
                <a:ea typeface="Times New Roman"/>
                <a:cs typeface="BookmanOldStyle"/>
              </a:rPr>
              <a:t>lebih</a:t>
            </a:r>
            <a:r>
              <a:rPr lang="en-US" dirty="0">
                <a:latin typeface="Bookman Old Style"/>
                <a:ea typeface="Times New Roman"/>
                <a:cs typeface="BookmanOldStyle"/>
              </a:rPr>
              <a:t> </a:t>
            </a:r>
            <a:r>
              <a:rPr lang="en-US" dirty="0" err="1">
                <a:latin typeface="Bookman Old Style"/>
                <a:ea typeface="Times New Roman"/>
                <a:cs typeface="BookmanOldStyle"/>
              </a:rPr>
              <a:t>murah</a:t>
            </a:r>
            <a:r>
              <a:rPr lang="en-US" dirty="0">
                <a:latin typeface="Bookman Old Style"/>
                <a:ea typeface="Times New Roman"/>
                <a:cs typeface="BookmanOldStyle"/>
              </a:rPr>
              <a:t>;</a:t>
            </a:r>
            <a:endParaRPr lang="en-US" dirty="0">
              <a:latin typeface="Times New Roman"/>
              <a:ea typeface="Times New Roman"/>
            </a:endParaRPr>
          </a:p>
          <a:p>
            <a:r>
              <a:rPr lang="en-US" dirty="0" err="1" smtClean="0">
                <a:latin typeface="Bookman Old Style"/>
                <a:ea typeface="Times New Roman"/>
                <a:cs typeface="BookmanOldStyle"/>
              </a:rPr>
              <a:t>j.Dalam</a:t>
            </a:r>
            <a:r>
              <a:rPr lang="en-US" dirty="0" smtClean="0">
                <a:latin typeface="Bookman Old Style"/>
                <a:ea typeface="Times New Roman"/>
                <a:cs typeface="BookmanOldStyle"/>
              </a:rPr>
              <a:t> </a:t>
            </a:r>
            <a:r>
              <a:rPr lang="en-US" dirty="0" err="1">
                <a:latin typeface="Bookman Old Style"/>
                <a:ea typeface="Times New Roman"/>
                <a:cs typeface="BookmanOldStyle"/>
              </a:rPr>
              <a:t>hal</a:t>
            </a:r>
            <a:r>
              <a:rPr lang="en-US" dirty="0">
                <a:latin typeface="Bookman Old Style"/>
                <a:ea typeface="Times New Roman"/>
                <a:cs typeface="BookmanOldStyle"/>
              </a:rPr>
              <a:t> </a:t>
            </a:r>
            <a:r>
              <a:rPr lang="en-US" dirty="0" err="1">
                <a:latin typeface="Bookman Old Style"/>
                <a:ea typeface="Times New Roman"/>
                <a:cs typeface="BookmanOldStyle"/>
              </a:rPr>
              <a:t>hanya</a:t>
            </a:r>
            <a:r>
              <a:rPr lang="en-US" dirty="0">
                <a:latin typeface="Bookman Old Style"/>
                <a:ea typeface="Times New Roman"/>
                <a:cs typeface="BookmanOldStyle"/>
              </a:rPr>
              <a:t> 1 (</a:t>
            </a:r>
            <a:r>
              <a:rPr lang="en-US" dirty="0" err="1">
                <a:latin typeface="Bookman Old Style"/>
                <a:ea typeface="Times New Roman"/>
                <a:cs typeface="BookmanOldStyle"/>
              </a:rPr>
              <a:t>satu</a:t>
            </a:r>
            <a:r>
              <a:rPr lang="en-US" dirty="0">
                <a:latin typeface="Bookman Old Style"/>
                <a:ea typeface="Times New Roman"/>
                <a:cs typeface="BookmanOldStyle"/>
              </a:rPr>
              <a:t>) </a:t>
            </a:r>
            <a:r>
              <a:rPr lang="en-US" dirty="0" err="1">
                <a:latin typeface="Bookman Old Style"/>
                <a:ea typeface="Times New Roman"/>
                <a:cs typeface="BookmanOldStyle"/>
              </a:rPr>
              <a:t>Penyedia</a:t>
            </a:r>
            <a:r>
              <a:rPr lang="en-US" dirty="0">
                <a:latin typeface="Bookman Old Style"/>
                <a:ea typeface="Times New Roman"/>
                <a:cs typeface="BookmanOldStyle"/>
              </a:rPr>
              <a:t> yang lulus, </a:t>
            </a:r>
            <a:r>
              <a:rPr lang="en-US" dirty="0" err="1">
                <a:latin typeface="Bookman Old Style"/>
                <a:ea typeface="Times New Roman"/>
                <a:cs typeface="BookmanOldStyle"/>
              </a:rPr>
              <a:t>maka</a:t>
            </a:r>
            <a:r>
              <a:rPr lang="en-US" dirty="0">
                <a:latin typeface="Bookman Old Style"/>
                <a:ea typeface="Times New Roman"/>
                <a:cs typeface="BookmanOldStyle"/>
              </a:rPr>
              <a:t> TPK </a:t>
            </a:r>
            <a:r>
              <a:rPr lang="en-US" dirty="0" err="1">
                <a:latin typeface="Bookman Old Style"/>
                <a:ea typeface="Times New Roman"/>
                <a:cs typeface="BookmanOldStyle"/>
              </a:rPr>
              <a:t>melakukan</a:t>
            </a:r>
            <a:r>
              <a:rPr lang="en-US" dirty="0">
                <a:latin typeface="Bookman Old Style"/>
                <a:ea typeface="Times New Roman"/>
                <a:cs typeface="BookmanOldStyle"/>
              </a:rPr>
              <a:t> </a:t>
            </a:r>
            <a:r>
              <a:rPr lang="en-US" dirty="0" err="1">
                <a:latin typeface="Bookman Old Style"/>
                <a:ea typeface="Times New Roman"/>
                <a:cs typeface="BookmanOldStyle"/>
              </a:rPr>
              <a:t>negosiasi</a:t>
            </a:r>
            <a:r>
              <a:rPr lang="en-US" dirty="0">
                <a:latin typeface="Bookman Old Style"/>
                <a:ea typeface="Times New Roman"/>
                <a:cs typeface="BookmanOldStyle"/>
              </a:rPr>
              <a:t> </a:t>
            </a:r>
            <a:endParaRPr lang="en-US" dirty="0" smtClean="0">
              <a:latin typeface="Bookman Old Style"/>
              <a:ea typeface="Times New Roman"/>
              <a:cs typeface="BookmanOldStyle"/>
            </a:endParaRPr>
          </a:p>
          <a:p>
            <a:r>
              <a:rPr lang="en-US" dirty="0" smtClean="0">
                <a:latin typeface="Bookman Old Style"/>
                <a:ea typeface="Times New Roman"/>
                <a:cs typeface="BookmanOldStyle"/>
              </a:rPr>
              <a:t>(</a:t>
            </a:r>
            <a:r>
              <a:rPr lang="en-US" dirty="0" err="1">
                <a:latin typeface="Bookman Old Style"/>
                <a:ea typeface="Times New Roman"/>
                <a:cs typeface="BookmanOldStyle"/>
              </a:rPr>
              <a:t>tawar-menawar</a:t>
            </a:r>
            <a:r>
              <a:rPr lang="en-US" dirty="0">
                <a:latin typeface="Bookman Old Style"/>
                <a:ea typeface="Times New Roman"/>
                <a:cs typeface="BookmanOldStyle"/>
              </a:rPr>
              <a:t>) </a:t>
            </a:r>
            <a:r>
              <a:rPr lang="en-US" dirty="0" err="1">
                <a:latin typeface="Bookman Old Style"/>
                <a:ea typeface="Times New Roman"/>
                <a:cs typeface="BookmanOldStyle"/>
              </a:rPr>
              <a:t>dengan</a:t>
            </a:r>
            <a:r>
              <a:rPr lang="en-US" dirty="0">
                <a:latin typeface="Bookman Old Style"/>
                <a:ea typeface="Times New Roman"/>
                <a:cs typeface="BookmanOldStyle"/>
              </a:rPr>
              <a:t> </a:t>
            </a:r>
            <a:r>
              <a:rPr lang="en-US" dirty="0" err="1">
                <a:latin typeface="Bookman Old Style"/>
                <a:ea typeface="Times New Roman"/>
                <a:cs typeface="BookmanOldStyle"/>
              </a:rPr>
              <a:t>Penyedia</a:t>
            </a:r>
            <a:r>
              <a:rPr lang="en-US" dirty="0">
                <a:latin typeface="Bookman Old Style"/>
                <a:ea typeface="Times New Roman"/>
                <a:cs typeface="BookmanOldStyle"/>
              </a:rPr>
              <a:t> </a:t>
            </a:r>
            <a:r>
              <a:rPr lang="en-US" dirty="0" err="1" smtClean="0">
                <a:latin typeface="Bookman Old Style"/>
                <a:ea typeface="Times New Roman"/>
                <a:cs typeface="BookmanOldStyle"/>
              </a:rPr>
              <a:t>untuk</a:t>
            </a:r>
            <a:r>
              <a:rPr lang="en-US" dirty="0" smtClean="0">
                <a:latin typeface="Bookman Old Style"/>
                <a:ea typeface="Times New Roman"/>
                <a:cs typeface="BookmanOldStyle"/>
              </a:rPr>
              <a:t> </a:t>
            </a:r>
            <a:r>
              <a:rPr lang="en-US" dirty="0" err="1">
                <a:latin typeface="Bookman Old Style"/>
                <a:ea typeface="Times New Roman"/>
                <a:cs typeface="BookmanOldStyle"/>
              </a:rPr>
              <a:t>memperoleh</a:t>
            </a:r>
            <a:r>
              <a:rPr lang="en-US" dirty="0">
                <a:latin typeface="Bookman Old Style"/>
                <a:ea typeface="Times New Roman"/>
                <a:cs typeface="BookmanOldStyle"/>
              </a:rPr>
              <a:t> </a:t>
            </a:r>
            <a:r>
              <a:rPr lang="en-US" dirty="0" err="1">
                <a:latin typeface="Bookman Old Style"/>
                <a:ea typeface="Times New Roman"/>
                <a:cs typeface="BookmanOldStyle"/>
              </a:rPr>
              <a:t>harga</a:t>
            </a:r>
            <a:r>
              <a:rPr lang="en-US" dirty="0">
                <a:latin typeface="Bookman Old Style"/>
                <a:ea typeface="Times New Roman"/>
                <a:cs typeface="BookmanOldStyle"/>
              </a:rPr>
              <a:t> yang </a:t>
            </a:r>
            <a:r>
              <a:rPr lang="en-US" dirty="0" err="1">
                <a:latin typeface="Bookman Old Style"/>
                <a:ea typeface="Times New Roman"/>
                <a:cs typeface="BookmanOldStyle"/>
              </a:rPr>
              <a:t>lebih</a:t>
            </a:r>
            <a:r>
              <a:rPr lang="en-US" dirty="0">
                <a:latin typeface="Bookman Old Style"/>
                <a:ea typeface="Times New Roman"/>
                <a:cs typeface="BookmanOldStyle"/>
              </a:rPr>
              <a:t> </a:t>
            </a:r>
            <a:r>
              <a:rPr lang="en-US" dirty="0" err="1">
                <a:latin typeface="Bookman Old Style"/>
                <a:ea typeface="Times New Roman"/>
                <a:cs typeface="BookmanOldStyle"/>
              </a:rPr>
              <a:t>murah</a:t>
            </a:r>
            <a:r>
              <a:rPr lang="en-US" dirty="0" smtClean="0">
                <a:latin typeface="Bookman Old Style"/>
                <a:ea typeface="Times New Roman"/>
                <a:cs typeface="BookmanOldStyle"/>
              </a:rPr>
              <a:t>;</a:t>
            </a:r>
          </a:p>
          <a:p>
            <a:pPr marL="238125" marR="0" indent="0" algn="just">
              <a:lnSpc>
                <a:spcPct val="125000"/>
              </a:lnSpc>
              <a:spcBef>
                <a:spcPts val="0"/>
              </a:spcBef>
              <a:spcAft>
                <a:spcPts val="0"/>
              </a:spcAft>
              <a:buNone/>
              <a:tabLst>
                <a:tab pos="450215" algn="l"/>
              </a:tabLst>
            </a:pPr>
            <a:r>
              <a:rPr lang="en-US" dirty="0" smtClean="0">
                <a:latin typeface="Bookman Old Style"/>
                <a:ea typeface="Times New Roman"/>
                <a:cs typeface="BookmanOldStyle"/>
              </a:rPr>
              <a:t>  </a:t>
            </a:r>
            <a:r>
              <a:rPr lang="en-US" dirty="0" err="1" smtClean="0">
                <a:latin typeface="Bookman Old Style"/>
                <a:ea typeface="Times New Roman"/>
                <a:cs typeface="BookmanOldStyle"/>
              </a:rPr>
              <a:t>k.Hasil</a:t>
            </a:r>
            <a:r>
              <a:rPr lang="en-US" dirty="0" smtClean="0">
                <a:latin typeface="Bookman Old Style"/>
                <a:ea typeface="Times New Roman"/>
                <a:cs typeface="BookmanOldStyle"/>
              </a:rPr>
              <a:t> </a:t>
            </a:r>
            <a:r>
              <a:rPr lang="en-US" dirty="0" err="1">
                <a:latin typeface="Bookman Old Style"/>
                <a:ea typeface="Times New Roman"/>
                <a:cs typeface="BookmanOldStyle"/>
              </a:rPr>
              <a:t>negosiasi</a:t>
            </a:r>
            <a:r>
              <a:rPr lang="en-US" dirty="0">
                <a:latin typeface="Bookman Old Style"/>
                <a:ea typeface="Times New Roman"/>
                <a:cs typeface="BookmanOldStyle"/>
              </a:rPr>
              <a:t> </a:t>
            </a:r>
            <a:r>
              <a:rPr lang="en-US" dirty="0" err="1">
                <a:latin typeface="Bookman Old Style"/>
                <a:ea typeface="Times New Roman"/>
                <a:cs typeface="BookmanOldStyle"/>
              </a:rPr>
              <a:t>harga</a:t>
            </a:r>
            <a:r>
              <a:rPr lang="en-US" dirty="0">
                <a:latin typeface="Bookman Old Style"/>
                <a:ea typeface="Times New Roman"/>
                <a:cs typeface="BookmanOldStyle"/>
              </a:rPr>
              <a:t> (</a:t>
            </a:r>
            <a:r>
              <a:rPr lang="en-US" dirty="0" err="1">
                <a:latin typeface="Bookman Old Style"/>
                <a:ea typeface="Times New Roman"/>
                <a:cs typeface="BookmanOldStyle"/>
              </a:rPr>
              <a:t>tawar-menawar</a:t>
            </a:r>
            <a:r>
              <a:rPr lang="en-US" dirty="0">
                <a:latin typeface="Bookman Old Style"/>
                <a:ea typeface="Times New Roman"/>
                <a:cs typeface="BookmanOldStyle"/>
              </a:rPr>
              <a:t>) </a:t>
            </a:r>
            <a:r>
              <a:rPr lang="en-US" dirty="0" err="1">
                <a:latin typeface="Bookman Old Style"/>
                <a:ea typeface="Times New Roman"/>
                <a:cs typeface="BookmanOldStyle"/>
              </a:rPr>
              <a:t>sebagaimana</a:t>
            </a:r>
            <a:r>
              <a:rPr lang="en-US" dirty="0">
                <a:latin typeface="Bookman Old Style"/>
                <a:ea typeface="Times New Roman"/>
                <a:cs typeface="BookmanOldStyle"/>
              </a:rPr>
              <a:t> </a:t>
            </a:r>
            <a:r>
              <a:rPr lang="en-US" dirty="0" err="1">
                <a:latin typeface="Bookman Old Style"/>
                <a:ea typeface="Times New Roman"/>
                <a:cs typeface="BookmanOldStyle"/>
              </a:rPr>
              <a:t>dimaksud</a:t>
            </a:r>
            <a:r>
              <a:rPr lang="en-US" dirty="0">
                <a:latin typeface="Bookman Old Style"/>
                <a:ea typeface="Times New Roman"/>
                <a:cs typeface="BookmanOldStyle"/>
              </a:rPr>
              <a:t> </a:t>
            </a:r>
            <a:r>
              <a:rPr lang="en-US" dirty="0" err="1">
                <a:latin typeface="Bookman Old Style"/>
                <a:ea typeface="Times New Roman"/>
                <a:cs typeface="BookmanOldStyle"/>
              </a:rPr>
              <a:t>pada</a:t>
            </a:r>
            <a:r>
              <a:rPr lang="en-US" dirty="0">
                <a:latin typeface="Bookman Old Style"/>
                <a:ea typeface="Times New Roman"/>
                <a:cs typeface="BookmanOldStyle"/>
              </a:rPr>
              <a:t> </a:t>
            </a:r>
            <a:r>
              <a:rPr lang="en-US" dirty="0" err="1">
                <a:latin typeface="Bookman Old Style"/>
                <a:ea typeface="Times New Roman"/>
                <a:cs typeface="BookmanOldStyle"/>
              </a:rPr>
              <a:t>huruf</a:t>
            </a:r>
            <a:r>
              <a:rPr lang="en-US" dirty="0">
                <a:latin typeface="Bookman Old Style"/>
                <a:ea typeface="Times New Roman"/>
                <a:cs typeface="BookmanOldStyle"/>
              </a:rPr>
              <a:t> </a:t>
            </a:r>
            <a:r>
              <a:rPr lang="en-US" dirty="0" smtClean="0">
                <a:latin typeface="Bookman Old Style"/>
                <a:ea typeface="Times New Roman"/>
                <a:cs typeface="BookmanOldStyle"/>
              </a:rPr>
              <a:t>i   </a:t>
            </a:r>
            <a:r>
              <a:rPr lang="en-US" dirty="0" err="1" smtClean="0">
                <a:latin typeface="Bookman Old Style"/>
                <a:ea typeface="Times New Roman"/>
                <a:cs typeface="BookmanOldStyle"/>
              </a:rPr>
              <a:t>dan</a:t>
            </a:r>
            <a:r>
              <a:rPr lang="en-US" dirty="0" smtClean="0">
                <a:latin typeface="Bookman Old Style"/>
                <a:ea typeface="Times New Roman"/>
                <a:cs typeface="BookmanOldStyle"/>
              </a:rPr>
              <a:t> </a:t>
            </a:r>
            <a:r>
              <a:rPr lang="en-US" dirty="0" err="1">
                <a:latin typeface="Bookman Old Style"/>
                <a:ea typeface="Times New Roman"/>
                <a:cs typeface="BookmanOldStyle"/>
              </a:rPr>
              <a:t>huruf</a:t>
            </a:r>
            <a:r>
              <a:rPr lang="en-US" dirty="0">
                <a:latin typeface="Bookman Old Style"/>
                <a:ea typeface="Times New Roman"/>
                <a:cs typeface="BookmanOldStyle"/>
              </a:rPr>
              <a:t> </a:t>
            </a:r>
            <a:r>
              <a:rPr lang="en-US" dirty="0" smtClean="0">
                <a:latin typeface="Bookman Old Style"/>
                <a:ea typeface="Times New Roman"/>
                <a:cs typeface="BookmanOldStyle"/>
              </a:rPr>
              <a:t>j, </a:t>
            </a:r>
            <a:r>
              <a:rPr lang="en-US" dirty="0" err="1">
                <a:latin typeface="Bookman Old Style"/>
                <a:ea typeface="Times New Roman"/>
                <a:cs typeface="BookmanOldStyle"/>
              </a:rPr>
              <a:t>dituangkan</a:t>
            </a:r>
            <a:r>
              <a:rPr lang="en-US" dirty="0">
                <a:latin typeface="Bookman Old Style"/>
                <a:ea typeface="Times New Roman"/>
                <a:cs typeface="BookmanOldStyle"/>
              </a:rPr>
              <a:t> </a:t>
            </a:r>
            <a:r>
              <a:rPr lang="en-US" dirty="0" err="1">
                <a:latin typeface="Bookman Old Style"/>
                <a:ea typeface="Times New Roman"/>
                <a:cs typeface="BookmanOldStyle"/>
              </a:rPr>
              <a:t>dalam</a:t>
            </a:r>
            <a:r>
              <a:rPr lang="en-US" dirty="0">
                <a:latin typeface="Bookman Old Style"/>
                <a:ea typeface="Times New Roman"/>
                <a:cs typeface="BookmanOldStyle"/>
              </a:rPr>
              <a:t> </a:t>
            </a:r>
            <a:r>
              <a:rPr lang="en-US" dirty="0" err="1">
                <a:latin typeface="Bookman Old Style"/>
                <a:ea typeface="Times New Roman"/>
                <a:cs typeface="BookmanOldStyle"/>
              </a:rPr>
              <a:t>Berita</a:t>
            </a:r>
            <a:r>
              <a:rPr lang="en-US" dirty="0">
                <a:latin typeface="Bookman Old Style"/>
                <a:ea typeface="Times New Roman"/>
                <a:cs typeface="BookmanOldStyle"/>
              </a:rPr>
              <a:t> </a:t>
            </a:r>
            <a:r>
              <a:rPr lang="en-US" dirty="0" err="1">
                <a:latin typeface="Bookman Old Style"/>
                <a:ea typeface="Times New Roman"/>
                <a:cs typeface="BookmanOldStyle"/>
              </a:rPr>
              <a:t>Acara</a:t>
            </a:r>
            <a:r>
              <a:rPr lang="en-US" dirty="0">
                <a:latin typeface="Bookman Old Style"/>
                <a:ea typeface="Times New Roman"/>
                <a:cs typeface="BookmanOldStyle"/>
              </a:rPr>
              <a:t> </a:t>
            </a:r>
            <a:r>
              <a:rPr lang="en-US" dirty="0" err="1">
                <a:latin typeface="Bookman Old Style"/>
                <a:ea typeface="Times New Roman"/>
                <a:cs typeface="BookmanOldStyle"/>
              </a:rPr>
              <a:t>Hasil</a:t>
            </a:r>
            <a:r>
              <a:rPr lang="en-US" dirty="0">
                <a:latin typeface="Bookman Old Style"/>
                <a:ea typeface="Times New Roman"/>
                <a:cs typeface="BookmanOldStyle"/>
              </a:rPr>
              <a:t> </a:t>
            </a:r>
            <a:r>
              <a:rPr lang="en-US" dirty="0" err="1">
                <a:latin typeface="Bookman Old Style"/>
                <a:ea typeface="Times New Roman"/>
                <a:cs typeface="BookmanOldStyle"/>
              </a:rPr>
              <a:t>Negosiasi</a:t>
            </a:r>
            <a:r>
              <a:rPr lang="en-US" dirty="0">
                <a:latin typeface="Bookman Old Style"/>
                <a:ea typeface="Times New Roman"/>
                <a:cs typeface="BookmanOldStyle"/>
              </a:rPr>
              <a:t>; </a:t>
            </a:r>
            <a:r>
              <a:rPr lang="en-US" dirty="0" err="1">
                <a:latin typeface="Bookman Old Style"/>
                <a:ea typeface="Times New Roman"/>
                <a:cs typeface="BookmanOldStyle"/>
              </a:rPr>
              <a:t>dan</a:t>
            </a:r>
            <a:endParaRPr lang="en-US" dirty="0">
              <a:latin typeface="Times New Roman"/>
              <a:ea typeface="Times New Roman"/>
            </a:endParaRPr>
          </a:p>
          <a:p>
            <a:pPr marL="238125" marR="0" indent="0" algn="just">
              <a:lnSpc>
                <a:spcPct val="125000"/>
              </a:lnSpc>
              <a:spcBef>
                <a:spcPts val="0"/>
              </a:spcBef>
              <a:spcAft>
                <a:spcPts val="0"/>
              </a:spcAft>
              <a:buNone/>
              <a:tabLst>
                <a:tab pos="450215" algn="l"/>
              </a:tabLst>
            </a:pPr>
            <a:r>
              <a:rPr lang="en-US" dirty="0" smtClean="0">
                <a:latin typeface="Bookman Old Style"/>
                <a:ea typeface="Times New Roman"/>
                <a:cs typeface="BookmanOldStyle"/>
              </a:rPr>
              <a:t> .</a:t>
            </a:r>
            <a:r>
              <a:rPr lang="en-US" dirty="0" err="1">
                <a:latin typeface="Bookman Old Style"/>
                <a:ea typeface="Times New Roman"/>
                <a:cs typeface="BookmanOldStyle"/>
              </a:rPr>
              <a:t>l</a:t>
            </a:r>
            <a:r>
              <a:rPr lang="en-US" dirty="0" err="1" smtClean="0">
                <a:latin typeface="Bookman Old Style"/>
                <a:ea typeface="Times New Roman"/>
                <a:cs typeface="BookmanOldStyle"/>
              </a:rPr>
              <a:t>.Transaksi</a:t>
            </a:r>
            <a:r>
              <a:rPr lang="en-US" dirty="0" smtClean="0">
                <a:latin typeface="Bookman Old Style"/>
                <a:ea typeface="Times New Roman"/>
                <a:cs typeface="BookmanOldStyle"/>
              </a:rPr>
              <a:t> </a:t>
            </a:r>
            <a:r>
              <a:rPr lang="en-US" dirty="0" err="1">
                <a:latin typeface="Bookman Old Style"/>
                <a:ea typeface="Times New Roman"/>
                <a:cs typeface="BookmanOldStyle"/>
              </a:rPr>
              <a:t>dituangkan</a:t>
            </a:r>
            <a:r>
              <a:rPr lang="en-US" dirty="0">
                <a:latin typeface="Bookman Old Style"/>
                <a:ea typeface="Times New Roman"/>
                <a:cs typeface="BookmanOldStyle"/>
              </a:rPr>
              <a:t> </a:t>
            </a:r>
            <a:r>
              <a:rPr lang="en-US" dirty="0" err="1">
                <a:latin typeface="Bookman Old Style"/>
                <a:ea typeface="Times New Roman"/>
                <a:cs typeface="BookmanOldStyle"/>
              </a:rPr>
              <a:t>dalam</a:t>
            </a:r>
            <a:r>
              <a:rPr lang="en-US" dirty="0">
                <a:latin typeface="Bookman Old Style"/>
                <a:ea typeface="Times New Roman"/>
                <a:cs typeface="BookmanOldStyle"/>
              </a:rPr>
              <a:t> </a:t>
            </a:r>
            <a:r>
              <a:rPr lang="en-US" dirty="0" err="1">
                <a:latin typeface="Bookman Old Style"/>
                <a:ea typeface="Times New Roman"/>
                <a:cs typeface="BookmanOldStyle"/>
              </a:rPr>
              <a:t>bentuk</a:t>
            </a:r>
            <a:r>
              <a:rPr lang="en-US" dirty="0">
                <a:latin typeface="Bookman Old Style"/>
                <a:ea typeface="Times New Roman"/>
                <a:cs typeface="BookmanOldStyle"/>
              </a:rPr>
              <a:t> </a:t>
            </a:r>
            <a:r>
              <a:rPr lang="en-US" dirty="0" err="1">
                <a:latin typeface="Bookman Old Style"/>
                <a:ea typeface="Times New Roman"/>
                <a:cs typeface="BookmanOldStyle"/>
              </a:rPr>
              <a:t>bukti</a:t>
            </a:r>
            <a:r>
              <a:rPr lang="en-US" dirty="0">
                <a:latin typeface="Bookman Old Style"/>
                <a:ea typeface="Times New Roman"/>
                <a:cs typeface="BookmanOldStyle"/>
              </a:rPr>
              <a:t> </a:t>
            </a:r>
            <a:r>
              <a:rPr lang="en-US" dirty="0" err="1">
                <a:latin typeface="Bookman Old Style"/>
                <a:ea typeface="Times New Roman"/>
                <a:cs typeface="BookmanOldStyle"/>
              </a:rPr>
              <a:t>pembelian</a:t>
            </a:r>
            <a:r>
              <a:rPr lang="en-US" dirty="0">
                <a:latin typeface="Bookman Old Style"/>
                <a:ea typeface="Times New Roman"/>
                <a:cs typeface="BookmanOldStyle"/>
              </a:rPr>
              <a:t> </a:t>
            </a:r>
            <a:r>
              <a:rPr lang="en-US" dirty="0" err="1">
                <a:latin typeface="Bookman Old Style"/>
                <a:ea typeface="Times New Roman"/>
                <a:cs typeface="BookmanOldStyle"/>
              </a:rPr>
              <a:t>atau</a:t>
            </a:r>
            <a:r>
              <a:rPr lang="en-US" dirty="0">
                <a:latin typeface="Bookman Old Style"/>
                <a:ea typeface="Times New Roman"/>
                <a:cs typeface="BookmanOldStyle"/>
              </a:rPr>
              <a:t> </a:t>
            </a:r>
            <a:r>
              <a:rPr lang="en-US" dirty="0" err="1">
                <a:latin typeface="Bookman Old Style"/>
                <a:ea typeface="Times New Roman"/>
                <a:cs typeface="BookmanOldStyle"/>
              </a:rPr>
              <a:t>surat</a:t>
            </a:r>
            <a:r>
              <a:rPr lang="en-US" dirty="0">
                <a:latin typeface="Bookman Old Style"/>
                <a:ea typeface="Times New Roman"/>
                <a:cs typeface="BookmanOldStyle"/>
              </a:rPr>
              <a:t> </a:t>
            </a:r>
            <a:r>
              <a:rPr lang="en-US" dirty="0" err="1">
                <a:latin typeface="Bookman Old Style"/>
                <a:ea typeface="Times New Roman"/>
                <a:cs typeface="BookmanOldStyle"/>
              </a:rPr>
              <a:t>perjanjian</a:t>
            </a:r>
            <a:r>
              <a:rPr lang="en-US" dirty="0">
                <a:latin typeface="Bookman Old Style"/>
                <a:ea typeface="Times New Roman"/>
                <a:cs typeface="BookmanOldStyle"/>
              </a:rPr>
              <a:t> </a:t>
            </a:r>
            <a:r>
              <a:rPr lang="en-US" dirty="0" err="1">
                <a:latin typeface="Bookman Old Style"/>
                <a:ea typeface="Times New Roman"/>
                <a:cs typeface="BookmanOldStyle"/>
              </a:rPr>
              <a:t>antara</a:t>
            </a:r>
            <a:r>
              <a:rPr lang="en-US" dirty="0">
                <a:latin typeface="Bookman Old Style"/>
                <a:ea typeface="Times New Roman"/>
                <a:cs typeface="BookmanOldStyle"/>
              </a:rPr>
              <a:t> </a:t>
            </a:r>
            <a:r>
              <a:rPr lang="en-US" dirty="0" err="1">
                <a:latin typeface="Bookman Old Style"/>
                <a:ea typeface="Times New Roman"/>
                <a:cs typeface="BookmanOldStyle"/>
              </a:rPr>
              <a:t>Pelaksana</a:t>
            </a:r>
            <a:r>
              <a:rPr lang="en-US" dirty="0">
                <a:latin typeface="Bookman Old Style"/>
                <a:ea typeface="Times New Roman"/>
                <a:cs typeface="BookmanOldStyle"/>
              </a:rPr>
              <a:t> </a:t>
            </a:r>
            <a:r>
              <a:rPr lang="en-US" dirty="0" err="1">
                <a:latin typeface="Bookman Old Style"/>
                <a:ea typeface="Times New Roman"/>
                <a:cs typeface="BookmanOldStyle"/>
              </a:rPr>
              <a:t>Teknis</a:t>
            </a:r>
            <a:r>
              <a:rPr lang="en-US" dirty="0">
                <a:latin typeface="Bookman Old Style"/>
                <a:ea typeface="Times New Roman"/>
                <a:cs typeface="BookmanOldStyle"/>
              </a:rPr>
              <a:t>/</a:t>
            </a:r>
            <a:r>
              <a:rPr lang="en-US" dirty="0" err="1">
                <a:latin typeface="Bookman Old Style"/>
                <a:ea typeface="Times New Roman"/>
                <a:cs typeface="BookmanOldStyle"/>
              </a:rPr>
              <a:t>Kaur</a:t>
            </a:r>
            <a:r>
              <a:rPr lang="en-US" dirty="0">
                <a:latin typeface="Bookman Old Style"/>
                <a:ea typeface="Times New Roman"/>
                <a:cs typeface="BookmanOldStyle"/>
              </a:rPr>
              <a:t> </a:t>
            </a:r>
            <a:r>
              <a:rPr lang="en-US" dirty="0" err="1">
                <a:latin typeface="Bookman Old Style"/>
                <a:ea typeface="Times New Roman"/>
                <a:cs typeface="BookmanOldStyle"/>
              </a:rPr>
              <a:t>sebagai</a:t>
            </a:r>
            <a:r>
              <a:rPr lang="en-US" dirty="0">
                <a:latin typeface="Bookman Old Style"/>
                <a:ea typeface="Times New Roman"/>
                <a:cs typeface="BookmanOldStyle"/>
              </a:rPr>
              <a:t> </a:t>
            </a:r>
            <a:r>
              <a:rPr lang="en-US" dirty="0" err="1">
                <a:latin typeface="Bookman Old Style"/>
                <a:ea typeface="Times New Roman"/>
                <a:cs typeface="BookmanOldStyle"/>
              </a:rPr>
              <a:t>pelaksana</a:t>
            </a:r>
            <a:r>
              <a:rPr lang="en-US" dirty="0">
                <a:latin typeface="Bookman Old Style"/>
                <a:ea typeface="Times New Roman"/>
                <a:cs typeface="BookmanOldStyle"/>
              </a:rPr>
              <a:t> </a:t>
            </a:r>
            <a:r>
              <a:rPr lang="en-US" dirty="0" err="1">
                <a:latin typeface="Bookman Old Style"/>
                <a:ea typeface="Times New Roman"/>
                <a:cs typeface="BookmanOldStyle"/>
              </a:rPr>
              <a:t>kegiatan</a:t>
            </a:r>
            <a:r>
              <a:rPr lang="en-US" dirty="0">
                <a:latin typeface="Bookman Old Style"/>
                <a:ea typeface="Times New Roman"/>
                <a:cs typeface="BookmanOldStyle"/>
              </a:rPr>
              <a:t> </a:t>
            </a:r>
            <a:r>
              <a:rPr lang="en-US" dirty="0" err="1">
                <a:latin typeface="Bookman Old Style"/>
                <a:ea typeface="Times New Roman"/>
                <a:cs typeface="BookmanOldStyle"/>
              </a:rPr>
              <a:t>anggaran</a:t>
            </a:r>
            <a:r>
              <a:rPr lang="en-US" dirty="0">
                <a:latin typeface="Bookman Old Style"/>
                <a:ea typeface="Times New Roman"/>
                <a:cs typeface="BookmanOldStyle"/>
              </a:rPr>
              <a:t> </a:t>
            </a:r>
            <a:r>
              <a:rPr lang="en-US" dirty="0" err="1">
                <a:latin typeface="Bookman Old Style"/>
                <a:ea typeface="Times New Roman"/>
                <a:cs typeface="BookmanOldStyle"/>
              </a:rPr>
              <a:t>dengan</a:t>
            </a:r>
            <a:r>
              <a:rPr lang="en-US" dirty="0">
                <a:latin typeface="Bookman Old Style"/>
                <a:ea typeface="Times New Roman"/>
                <a:cs typeface="BookmanOldStyle"/>
              </a:rPr>
              <a:t> </a:t>
            </a:r>
            <a:r>
              <a:rPr lang="en-US" dirty="0" err="1">
                <a:latin typeface="Bookman Old Style"/>
                <a:ea typeface="Times New Roman"/>
                <a:cs typeface="BookmanOldStyle"/>
              </a:rPr>
              <a:t>Penyedia</a:t>
            </a:r>
            <a:r>
              <a:rPr lang="en-US" dirty="0">
                <a:latin typeface="Bookman Old Style"/>
                <a:ea typeface="Times New Roman"/>
                <a:cs typeface="BookmanOldStyle"/>
              </a:rPr>
              <a:t>; </a:t>
            </a:r>
            <a:endParaRPr lang="en-US" dirty="0">
              <a:latin typeface="Times New Roman"/>
              <a:ea typeface="Times New Roman"/>
            </a:endParaRPr>
          </a:p>
          <a:p>
            <a:endParaRPr lang="en-US" dirty="0"/>
          </a:p>
        </p:txBody>
      </p:sp>
    </p:spTree>
    <p:extLst>
      <p:ext uri="{BB962C8B-B14F-4D97-AF65-F5344CB8AC3E}">
        <p14:creationId xmlns:p14="http://schemas.microsoft.com/office/powerpoint/2010/main" val="19763550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Autofit/>
          </a:bodyPr>
          <a:lstStyle/>
          <a:p>
            <a:pPr>
              <a:spcBef>
                <a:spcPts val="0"/>
              </a:spcBef>
            </a:pPr>
            <a:r>
              <a:rPr lang="en-US" sz="2800" dirty="0" err="1" smtClean="0">
                <a:solidFill>
                  <a:srgbClr val="000000"/>
                </a:solidFill>
                <a:latin typeface="Bookman Old Style"/>
                <a:ea typeface="Times New Roman"/>
                <a:cs typeface="BookmanOldStyle"/>
              </a:rPr>
              <a:t>Lelang</a:t>
            </a:r>
            <a:r>
              <a:rPr lang="en-US" sz="2800" dirty="0">
                <a:latin typeface="Times New Roman"/>
                <a:ea typeface="Times New Roman"/>
              </a:rPr>
              <a:t/>
            </a:r>
            <a:br>
              <a:rPr lang="en-US" sz="2800" dirty="0">
                <a:latin typeface="Times New Roman"/>
                <a:ea typeface="Times New Roman"/>
              </a:rPr>
            </a:br>
            <a:r>
              <a:rPr lang="id-ID" sz="2800" dirty="0">
                <a:solidFill>
                  <a:srgbClr val="000000"/>
                </a:solidFill>
                <a:latin typeface="Bookman Old Style"/>
                <a:ea typeface="Times New Roman"/>
                <a:cs typeface="BookmanOldStyle"/>
              </a:rPr>
              <a:t> </a:t>
            </a:r>
            <a:r>
              <a:rPr lang="en-US" sz="2800" dirty="0" err="1" smtClean="0">
                <a:solidFill>
                  <a:srgbClr val="000000"/>
                </a:solidFill>
                <a:latin typeface="Bookman Old Style"/>
                <a:ea typeface="Times New Roman"/>
                <a:cs typeface="BookmanOldStyle"/>
              </a:rPr>
              <a:t>Pasal</a:t>
            </a:r>
            <a:r>
              <a:rPr lang="en-US" sz="2800" dirty="0" smtClean="0">
                <a:solidFill>
                  <a:srgbClr val="000000"/>
                </a:solidFill>
                <a:latin typeface="Bookman Old Style"/>
                <a:ea typeface="Times New Roman"/>
                <a:cs typeface="BookmanOldStyle"/>
              </a:rPr>
              <a:t> </a:t>
            </a:r>
            <a:r>
              <a:rPr lang="en-US" sz="2800" dirty="0">
                <a:solidFill>
                  <a:srgbClr val="000000"/>
                </a:solidFill>
                <a:latin typeface="Bookman Old Style"/>
                <a:ea typeface="Times New Roman"/>
                <a:cs typeface="BookmanOldStyle"/>
              </a:rPr>
              <a:t>23</a:t>
            </a:r>
            <a:r>
              <a:rPr lang="en-US" sz="2800" dirty="0">
                <a:latin typeface="Times New Roman"/>
                <a:ea typeface="Times New Roman"/>
              </a:rPr>
              <a:t/>
            </a:r>
            <a:br>
              <a:rPr lang="en-US" sz="2800" dirty="0">
                <a:latin typeface="Times New Roman"/>
                <a:ea typeface="Times New Roman"/>
              </a:rPr>
            </a:br>
            <a:endParaRPr lang="en-US" sz="2800" dirty="0"/>
          </a:p>
        </p:txBody>
      </p:sp>
      <p:sp>
        <p:nvSpPr>
          <p:cNvPr id="3" name="Content Placeholder 2"/>
          <p:cNvSpPr>
            <a:spLocks noGrp="1"/>
          </p:cNvSpPr>
          <p:nvPr>
            <p:ph idx="1"/>
          </p:nvPr>
        </p:nvSpPr>
        <p:spPr>
          <a:xfrm>
            <a:off x="457200" y="1752600"/>
            <a:ext cx="8229600" cy="4876800"/>
          </a:xfrm>
        </p:spPr>
        <p:txBody>
          <a:bodyPr>
            <a:noAutofit/>
          </a:bodyPr>
          <a:lstStyle/>
          <a:p>
            <a:pPr lvl="0" algn="just">
              <a:lnSpc>
                <a:spcPct val="125000"/>
              </a:lnSpc>
              <a:spcBef>
                <a:spcPts val="0"/>
              </a:spcBef>
              <a:buSzPts val="1200"/>
              <a:buFont typeface="+mj-lt"/>
              <a:buAutoNum type="arabicParenBoth"/>
            </a:pPr>
            <a:r>
              <a:rPr lang="en-US" sz="2200" dirty="0" err="1">
                <a:solidFill>
                  <a:srgbClr val="000000"/>
                </a:solidFill>
                <a:latin typeface="Bookman Old Style"/>
                <a:ea typeface="Times New Roman"/>
                <a:cs typeface="BookmanOldStyle"/>
              </a:rPr>
              <a:t>Lelang</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dilaksanakan</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untuk</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Pengadaan</a:t>
            </a:r>
            <a:r>
              <a:rPr lang="en-US" sz="2200" dirty="0">
                <a:solidFill>
                  <a:srgbClr val="000000"/>
                </a:solidFill>
                <a:latin typeface="Bookman Old Style"/>
                <a:ea typeface="Times New Roman"/>
                <a:cs typeface="BookmanOldStyle"/>
              </a:rPr>
              <a:t> di </a:t>
            </a:r>
            <a:r>
              <a:rPr lang="en-US" sz="2200" dirty="0" err="1">
                <a:solidFill>
                  <a:srgbClr val="000000"/>
                </a:solidFill>
                <a:latin typeface="Bookman Old Style"/>
                <a:ea typeface="Times New Roman"/>
                <a:cs typeface="BookmanOldStyle"/>
              </a:rPr>
              <a:t>atas</a:t>
            </a:r>
            <a:r>
              <a:rPr lang="en-US" sz="2200" dirty="0">
                <a:solidFill>
                  <a:srgbClr val="000000"/>
                </a:solidFill>
                <a:latin typeface="Bookman Old Style"/>
                <a:ea typeface="Times New Roman"/>
                <a:cs typeface="BookmanOldStyle"/>
              </a:rPr>
              <a:t> Rp200.000.000,00 (</a:t>
            </a:r>
            <a:r>
              <a:rPr lang="en-US" sz="2200" dirty="0" err="1">
                <a:solidFill>
                  <a:srgbClr val="000000"/>
                </a:solidFill>
                <a:latin typeface="Bookman Old Style"/>
                <a:ea typeface="Times New Roman"/>
                <a:cs typeface="BookmanOldStyle"/>
              </a:rPr>
              <a:t>dua</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ratus</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juta</a:t>
            </a:r>
            <a:r>
              <a:rPr lang="en-US" sz="2200" dirty="0">
                <a:solidFill>
                  <a:srgbClr val="000000"/>
                </a:solidFill>
                <a:latin typeface="Bookman Old Style"/>
                <a:ea typeface="Times New Roman"/>
                <a:cs typeface="BookmanOldStyle"/>
              </a:rPr>
              <a:t> Rupiah).</a:t>
            </a:r>
            <a:endParaRPr lang="en-US" sz="2200" dirty="0">
              <a:ea typeface="Times New Roman"/>
              <a:cs typeface="Times New Roman"/>
            </a:endParaRPr>
          </a:p>
          <a:p>
            <a:pPr lvl="0" algn="just">
              <a:lnSpc>
                <a:spcPct val="125000"/>
              </a:lnSpc>
              <a:spcBef>
                <a:spcPts val="0"/>
              </a:spcBef>
              <a:buSzPts val="1200"/>
              <a:buFont typeface="+mj-lt"/>
              <a:buAutoNum type="arabicParenBoth"/>
            </a:pPr>
            <a:r>
              <a:rPr lang="en-US" sz="2200" dirty="0" err="1">
                <a:latin typeface="Bookman Old Style"/>
                <a:ea typeface="Times New Roman"/>
                <a:cs typeface="BookmanOldStyle"/>
              </a:rPr>
              <a:t>Lelang</a:t>
            </a:r>
            <a:r>
              <a:rPr lang="en-US" sz="2200" dirty="0">
                <a:latin typeface="Bookman Old Style"/>
                <a:ea typeface="Times New Roman"/>
                <a:cs typeface="BookmanOldStyle"/>
              </a:rPr>
              <a:t> </a:t>
            </a:r>
            <a:r>
              <a:rPr lang="en-US" sz="2200" dirty="0" err="1">
                <a:latin typeface="Bookman Old Style"/>
                <a:ea typeface="Times New Roman"/>
                <a:cs typeface="BookmanOldStyle"/>
              </a:rPr>
              <a:t>dapat</a:t>
            </a:r>
            <a:r>
              <a:rPr lang="en-US" sz="2200" dirty="0">
                <a:latin typeface="Bookman Old Style"/>
                <a:ea typeface="Times New Roman"/>
                <a:cs typeface="BookmanOldStyle"/>
              </a:rPr>
              <a:t> </a:t>
            </a:r>
            <a:r>
              <a:rPr lang="en-US" sz="2200" dirty="0" err="1">
                <a:latin typeface="Bookman Old Style"/>
                <a:ea typeface="Times New Roman"/>
                <a:cs typeface="BookmanOldStyle"/>
              </a:rPr>
              <a:t>diikuti</a:t>
            </a:r>
            <a:r>
              <a:rPr lang="en-US" sz="2200" dirty="0">
                <a:latin typeface="Bookman Old Style"/>
                <a:ea typeface="Times New Roman"/>
                <a:cs typeface="BookmanOldStyle"/>
              </a:rPr>
              <a:t> </a:t>
            </a:r>
            <a:r>
              <a:rPr lang="en-US" sz="2200" dirty="0" err="1">
                <a:latin typeface="Bookman Old Style"/>
                <a:ea typeface="Times New Roman"/>
                <a:cs typeface="BookmanOldStyle"/>
              </a:rPr>
              <a:t>oleh</a:t>
            </a:r>
            <a:r>
              <a:rPr lang="en-US" sz="2200" dirty="0">
                <a:latin typeface="Bookman Old Style"/>
                <a:ea typeface="Times New Roman"/>
                <a:cs typeface="BookmanOldStyle"/>
              </a:rPr>
              <a:t> </a:t>
            </a:r>
            <a:r>
              <a:rPr lang="en-US" sz="2200" dirty="0" err="1">
                <a:latin typeface="Bookman Old Style"/>
                <a:ea typeface="Times New Roman"/>
                <a:cs typeface="BookmanOldStyle"/>
              </a:rPr>
              <a:t>semua</a:t>
            </a:r>
            <a:r>
              <a:rPr lang="en-US" sz="2200" dirty="0">
                <a:latin typeface="Bookman Old Style"/>
                <a:ea typeface="Times New Roman"/>
                <a:cs typeface="BookmanOldStyle"/>
              </a:rPr>
              <a:t> </a:t>
            </a:r>
            <a:r>
              <a:rPr lang="en-US" sz="2200" dirty="0" err="1">
                <a:latin typeface="Bookman Old Style"/>
                <a:ea typeface="Times New Roman"/>
                <a:cs typeface="BookmanOldStyle"/>
              </a:rPr>
              <a:t>Penyedia</a:t>
            </a:r>
            <a:r>
              <a:rPr lang="en-US" sz="2200" dirty="0">
                <a:latin typeface="Bookman Old Style"/>
                <a:ea typeface="Times New Roman"/>
                <a:cs typeface="BookmanOldStyle"/>
              </a:rPr>
              <a:t> yang </a:t>
            </a:r>
            <a:r>
              <a:rPr lang="en-US" sz="2200" dirty="0" err="1">
                <a:latin typeface="Bookman Old Style"/>
                <a:ea typeface="Times New Roman"/>
                <a:cs typeface="BookmanOldStyle"/>
              </a:rPr>
              <a:t>memenuhi</a:t>
            </a:r>
            <a:r>
              <a:rPr lang="en-US" sz="2200" dirty="0">
                <a:latin typeface="Bookman Old Style"/>
                <a:ea typeface="Times New Roman"/>
                <a:cs typeface="BookmanOldStyle"/>
              </a:rPr>
              <a:t> </a:t>
            </a:r>
            <a:r>
              <a:rPr lang="en-US" sz="2200" dirty="0" err="1">
                <a:latin typeface="Bookman Old Style"/>
                <a:ea typeface="Times New Roman"/>
                <a:cs typeface="BookmanOldStyle"/>
              </a:rPr>
              <a:t>syarat</a:t>
            </a:r>
            <a:r>
              <a:rPr lang="en-US" sz="2200" dirty="0">
                <a:latin typeface="Bookman Old Style"/>
                <a:ea typeface="Times New Roman"/>
                <a:cs typeface="BookmanOldStyle"/>
              </a:rPr>
              <a:t>.</a:t>
            </a:r>
            <a:endParaRPr lang="en-US" sz="2200" dirty="0">
              <a:ea typeface="Times New Roman"/>
              <a:cs typeface="Times New Roman"/>
            </a:endParaRPr>
          </a:p>
          <a:p>
            <a:pPr lvl="0" algn="just">
              <a:lnSpc>
                <a:spcPct val="125000"/>
              </a:lnSpc>
              <a:spcBef>
                <a:spcPts val="0"/>
              </a:spcBef>
              <a:buSzPts val="1200"/>
              <a:buFont typeface="+mj-lt"/>
              <a:buAutoNum type="arabicParenBoth"/>
            </a:pPr>
            <a:r>
              <a:rPr lang="en-US" sz="2200" dirty="0" err="1">
                <a:solidFill>
                  <a:srgbClr val="000000"/>
                </a:solidFill>
                <a:latin typeface="Bookman Old Style"/>
                <a:ea typeface="Times New Roman"/>
                <a:cs typeface="BookmanOldStyle"/>
              </a:rPr>
              <a:t>Lelang</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dilaksanakan</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dengan</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tata</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cara</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sebagai</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berikut</a:t>
            </a:r>
            <a:r>
              <a:rPr lang="en-US" sz="2200" dirty="0">
                <a:solidFill>
                  <a:srgbClr val="000000"/>
                </a:solidFill>
                <a:latin typeface="Bookman Old Style"/>
                <a:ea typeface="Times New Roman"/>
                <a:cs typeface="BookmanOldStyle"/>
              </a:rPr>
              <a:t>:</a:t>
            </a:r>
            <a:endParaRPr lang="en-US" sz="2200" dirty="0">
              <a:ea typeface="Times New Roman"/>
              <a:cs typeface="Times New Roman"/>
            </a:endParaRPr>
          </a:p>
          <a:p>
            <a:pPr marL="638175" lvl="1" algn="just">
              <a:lnSpc>
                <a:spcPct val="125000"/>
              </a:lnSpc>
              <a:spcBef>
                <a:spcPts val="0"/>
              </a:spcBef>
            </a:pPr>
            <a:r>
              <a:rPr lang="en-US" sz="2200" dirty="0">
                <a:solidFill>
                  <a:srgbClr val="000000"/>
                </a:solidFill>
                <a:latin typeface="Bookman Old Style"/>
                <a:ea typeface="Times New Roman"/>
                <a:cs typeface="BookmanOldStyle"/>
              </a:rPr>
              <a:t>a. </a:t>
            </a:r>
            <a:r>
              <a:rPr lang="en-US" sz="2200" dirty="0" err="1">
                <a:solidFill>
                  <a:srgbClr val="000000"/>
                </a:solidFill>
                <a:latin typeface="Bookman Old Style"/>
                <a:ea typeface="Times New Roman"/>
                <a:cs typeface="BookmanOldStyle"/>
              </a:rPr>
              <a:t>pengumuman</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Lelang</a:t>
            </a:r>
            <a:r>
              <a:rPr lang="en-US" sz="2200" dirty="0">
                <a:solidFill>
                  <a:srgbClr val="000000"/>
                </a:solidFill>
                <a:latin typeface="Bookman Old Style"/>
                <a:ea typeface="Times New Roman"/>
                <a:cs typeface="BookmanOldStyle"/>
              </a:rPr>
              <a:t>;</a:t>
            </a:r>
            <a:endParaRPr lang="en-US" sz="2200" dirty="0">
              <a:latin typeface="Times New Roman"/>
              <a:ea typeface="Times New Roman"/>
            </a:endParaRPr>
          </a:p>
          <a:p>
            <a:pPr marL="638175" lvl="1" algn="just">
              <a:lnSpc>
                <a:spcPct val="125000"/>
              </a:lnSpc>
              <a:spcBef>
                <a:spcPts val="0"/>
              </a:spcBef>
            </a:pPr>
            <a:r>
              <a:rPr lang="en-US" sz="2200" dirty="0">
                <a:solidFill>
                  <a:srgbClr val="000000"/>
                </a:solidFill>
                <a:latin typeface="Bookman Old Style"/>
                <a:ea typeface="Times New Roman"/>
                <a:cs typeface="BookmanOldStyle"/>
              </a:rPr>
              <a:t>b. </a:t>
            </a:r>
            <a:r>
              <a:rPr lang="en-US" sz="2200" dirty="0" err="1">
                <a:solidFill>
                  <a:srgbClr val="000000"/>
                </a:solidFill>
                <a:latin typeface="Bookman Old Style"/>
                <a:ea typeface="Times New Roman"/>
                <a:cs typeface="BookmanOldStyle"/>
              </a:rPr>
              <a:t>pendaftaran</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dan</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pengambilan</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Dokumen</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Lelang</a:t>
            </a:r>
            <a:r>
              <a:rPr lang="en-US" sz="2200" dirty="0">
                <a:solidFill>
                  <a:srgbClr val="000000"/>
                </a:solidFill>
                <a:latin typeface="Bookman Old Style"/>
                <a:ea typeface="Times New Roman"/>
                <a:cs typeface="BookmanOldStyle"/>
              </a:rPr>
              <a:t>;</a:t>
            </a:r>
            <a:endParaRPr lang="en-US" sz="2200" dirty="0">
              <a:latin typeface="Times New Roman"/>
              <a:ea typeface="Times New Roman"/>
            </a:endParaRPr>
          </a:p>
          <a:p>
            <a:pPr marL="638175" lvl="1" algn="just">
              <a:lnSpc>
                <a:spcPct val="125000"/>
              </a:lnSpc>
              <a:spcBef>
                <a:spcPts val="0"/>
              </a:spcBef>
            </a:pPr>
            <a:r>
              <a:rPr lang="en-US" sz="2200" dirty="0">
                <a:solidFill>
                  <a:srgbClr val="000000"/>
                </a:solidFill>
                <a:latin typeface="Bookman Old Style"/>
                <a:ea typeface="Times New Roman"/>
                <a:cs typeface="BookmanOldStyle"/>
              </a:rPr>
              <a:t>c. </a:t>
            </a:r>
            <a:r>
              <a:rPr lang="en-US" sz="2200" dirty="0" err="1">
                <a:solidFill>
                  <a:srgbClr val="000000"/>
                </a:solidFill>
                <a:latin typeface="Bookman Old Style"/>
                <a:ea typeface="Times New Roman"/>
                <a:cs typeface="BookmanOldStyle"/>
              </a:rPr>
              <a:t>pemasukan</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Dokumen</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Penawaran</a:t>
            </a:r>
            <a:r>
              <a:rPr lang="en-US" sz="2200" dirty="0">
                <a:solidFill>
                  <a:srgbClr val="000000"/>
                </a:solidFill>
                <a:latin typeface="Bookman Old Style"/>
                <a:ea typeface="Times New Roman"/>
                <a:cs typeface="BookmanOldStyle"/>
              </a:rPr>
              <a:t>;</a:t>
            </a:r>
            <a:endParaRPr lang="en-US" sz="2200" dirty="0">
              <a:latin typeface="Times New Roman"/>
              <a:ea typeface="Times New Roman"/>
            </a:endParaRPr>
          </a:p>
          <a:p>
            <a:pPr marL="638175" lvl="1" algn="just">
              <a:lnSpc>
                <a:spcPct val="125000"/>
              </a:lnSpc>
              <a:spcBef>
                <a:spcPts val="0"/>
              </a:spcBef>
            </a:pPr>
            <a:r>
              <a:rPr lang="en-US" sz="2200" dirty="0">
                <a:solidFill>
                  <a:srgbClr val="000000"/>
                </a:solidFill>
                <a:latin typeface="Bookman Old Style"/>
                <a:ea typeface="Times New Roman"/>
                <a:cs typeface="BookmanOldStyle"/>
              </a:rPr>
              <a:t>d. </a:t>
            </a:r>
            <a:r>
              <a:rPr lang="en-US" sz="2200" dirty="0" err="1">
                <a:solidFill>
                  <a:srgbClr val="000000"/>
                </a:solidFill>
                <a:latin typeface="Bookman Old Style"/>
                <a:ea typeface="Times New Roman"/>
                <a:cs typeface="BookmanOldStyle"/>
              </a:rPr>
              <a:t>evaluasi</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penawaran</a:t>
            </a:r>
            <a:r>
              <a:rPr lang="en-US" sz="2200" dirty="0">
                <a:solidFill>
                  <a:srgbClr val="000000"/>
                </a:solidFill>
                <a:latin typeface="Bookman Old Style"/>
                <a:ea typeface="Times New Roman"/>
                <a:cs typeface="BookmanOldStyle"/>
              </a:rPr>
              <a:t>;</a:t>
            </a:r>
            <a:endParaRPr lang="en-US" sz="2200" dirty="0">
              <a:latin typeface="Times New Roman"/>
              <a:ea typeface="Times New Roman"/>
            </a:endParaRPr>
          </a:p>
          <a:p>
            <a:pPr marL="638175" lvl="1" algn="just">
              <a:lnSpc>
                <a:spcPct val="125000"/>
              </a:lnSpc>
              <a:spcBef>
                <a:spcPts val="0"/>
              </a:spcBef>
            </a:pPr>
            <a:r>
              <a:rPr lang="en-US" sz="2200" dirty="0">
                <a:solidFill>
                  <a:srgbClr val="000000"/>
                </a:solidFill>
                <a:latin typeface="Bookman Old Style"/>
                <a:ea typeface="Times New Roman"/>
                <a:cs typeface="BookmanOldStyle"/>
              </a:rPr>
              <a:t>e. </a:t>
            </a:r>
            <a:r>
              <a:rPr lang="en-US" sz="2200" dirty="0" err="1">
                <a:solidFill>
                  <a:srgbClr val="000000"/>
                </a:solidFill>
                <a:latin typeface="Bookman Old Style"/>
                <a:ea typeface="Times New Roman"/>
                <a:cs typeface="BookmanOldStyle"/>
              </a:rPr>
              <a:t>Negosiasi</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dan</a:t>
            </a:r>
            <a:endParaRPr lang="en-US" sz="2200" dirty="0">
              <a:latin typeface="Times New Roman"/>
              <a:ea typeface="Times New Roman"/>
            </a:endParaRPr>
          </a:p>
          <a:p>
            <a:pPr marL="638175" lvl="1" algn="just">
              <a:lnSpc>
                <a:spcPct val="125000"/>
              </a:lnSpc>
              <a:spcBef>
                <a:spcPts val="0"/>
              </a:spcBef>
            </a:pPr>
            <a:r>
              <a:rPr lang="en-US" sz="2200" dirty="0">
                <a:solidFill>
                  <a:srgbClr val="000000"/>
                </a:solidFill>
                <a:latin typeface="Bookman Old Style"/>
                <a:ea typeface="Times New Roman"/>
                <a:cs typeface="BookmanOldStyle"/>
              </a:rPr>
              <a:t>f. </a:t>
            </a:r>
            <a:r>
              <a:rPr lang="en-US" sz="2200" dirty="0" err="1">
                <a:solidFill>
                  <a:srgbClr val="000000"/>
                </a:solidFill>
                <a:latin typeface="Bookman Old Style"/>
                <a:ea typeface="Times New Roman"/>
                <a:cs typeface="BookmanOldStyle"/>
              </a:rPr>
              <a:t>penetapan</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pemenang</a:t>
            </a:r>
            <a:r>
              <a:rPr lang="en-US" sz="2200" dirty="0">
                <a:solidFill>
                  <a:srgbClr val="000000"/>
                </a:solidFill>
                <a:latin typeface="Bookman Old Style"/>
                <a:ea typeface="Times New Roman"/>
                <a:cs typeface="BookmanOldStyle"/>
              </a:rPr>
              <a:t>.</a:t>
            </a:r>
            <a:endParaRPr lang="en-US" sz="2200" dirty="0">
              <a:effectLst/>
              <a:latin typeface="Times New Roman"/>
              <a:ea typeface="Times New Roman"/>
            </a:endParaRPr>
          </a:p>
        </p:txBody>
      </p:sp>
    </p:spTree>
    <p:extLst>
      <p:ext uri="{BB962C8B-B14F-4D97-AF65-F5344CB8AC3E}">
        <p14:creationId xmlns:p14="http://schemas.microsoft.com/office/powerpoint/2010/main" val="30443868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342900" lvl="0" indent="-342900">
              <a:spcBef>
                <a:spcPct val="20000"/>
              </a:spcBef>
            </a:pPr>
            <a:r>
              <a:rPr lang="en-US" sz="3300" dirty="0" smtClean="0">
                <a:solidFill>
                  <a:prstClr val="black"/>
                </a:solidFill>
                <a:latin typeface="Bookman Old Style"/>
                <a:ea typeface="Times New Roman"/>
                <a:cs typeface="Arial"/>
              </a:rPr>
              <a:t/>
            </a:r>
            <a:br>
              <a:rPr lang="en-US" sz="3300" dirty="0" smtClean="0">
                <a:solidFill>
                  <a:prstClr val="black"/>
                </a:solidFill>
                <a:latin typeface="Bookman Old Style"/>
                <a:ea typeface="Times New Roman"/>
                <a:cs typeface="Arial"/>
              </a:rPr>
            </a:br>
            <a:r>
              <a:rPr lang="en-US" sz="3300" dirty="0" smtClean="0">
                <a:solidFill>
                  <a:prstClr val="black"/>
                </a:solidFill>
                <a:latin typeface="Bookman Old Style"/>
                <a:ea typeface="Times New Roman"/>
                <a:cs typeface="Arial"/>
              </a:rPr>
              <a:t/>
            </a:r>
            <a:br>
              <a:rPr lang="en-US" sz="3300" dirty="0" smtClean="0">
                <a:solidFill>
                  <a:prstClr val="black"/>
                </a:solidFill>
                <a:latin typeface="Bookman Old Style"/>
                <a:ea typeface="Times New Roman"/>
                <a:cs typeface="Arial"/>
              </a:rPr>
            </a:br>
            <a:r>
              <a:rPr lang="en-US" sz="3300" dirty="0" err="1" smtClean="0">
                <a:solidFill>
                  <a:prstClr val="black"/>
                </a:solidFill>
                <a:latin typeface="Bookman Old Style"/>
                <a:ea typeface="Times New Roman"/>
                <a:cs typeface="Arial"/>
              </a:rPr>
              <a:t>Etika</a:t>
            </a:r>
            <a:r>
              <a:rPr lang="en-US" sz="3300" dirty="0" smtClean="0">
                <a:solidFill>
                  <a:prstClr val="black"/>
                </a:solidFill>
                <a:latin typeface="Bookman Old Style"/>
                <a:ea typeface="Times New Roman"/>
                <a:cs typeface="Arial"/>
              </a:rPr>
              <a:t> </a:t>
            </a:r>
            <a:r>
              <a:rPr lang="en-US" sz="3300" dirty="0" err="1">
                <a:solidFill>
                  <a:prstClr val="black"/>
                </a:solidFill>
                <a:latin typeface="Bookman Old Style"/>
                <a:ea typeface="Times New Roman"/>
                <a:cs typeface="Arial"/>
              </a:rPr>
              <a:t>Pengadaan</a:t>
            </a:r>
            <a:r>
              <a:rPr lang="en-US" sz="3300" dirty="0">
                <a:solidFill>
                  <a:prstClr val="black"/>
                </a:solidFill>
                <a:latin typeface="Bookman Old Style"/>
                <a:ea typeface="Times New Roman"/>
                <a:cs typeface="Arial"/>
              </a:rPr>
              <a:t/>
            </a:r>
            <a:br>
              <a:rPr lang="en-US" sz="3300" dirty="0">
                <a:solidFill>
                  <a:prstClr val="black"/>
                </a:solidFill>
                <a:latin typeface="Bookman Old Style"/>
                <a:ea typeface="Times New Roman"/>
                <a:cs typeface="Arial"/>
              </a:rPr>
            </a:br>
            <a:r>
              <a:rPr lang="en-US" sz="3300" dirty="0" err="1" smtClean="0">
                <a:solidFill>
                  <a:prstClr val="black"/>
                </a:solidFill>
                <a:latin typeface="Bookman Old Style"/>
                <a:ea typeface="Times New Roman"/>
                <a:cs typeface="Arial"/>
              </a:rPr>
              <a:t>Pasal</a:t>
            </a:r>
            <a:r>
              <a:rPr lang="en-US" sz="3300" dirty="0" smtClean="0">
                <a:solidFill>
                  <a:prstClr val="black"/>
                </a:solidFill>
                <a:latin typeface="Bookman Old Style"/>
                <a:ea typeface="Times New Roman"/>
                <a:cs typeface="Arial"/>
              </a:rPr>
              <a:t> 5</a:t>
            </a:r>
            <a:r>
              <a:rPr lang="en-US" sz="3700" dirty="0" smtClean="0">
                <a:solidFill>
                  <a:prstClr val="black"/>
                </a:solidFill>
                <a:latin typeface="Bookman Old Style"/>
                <a:ea typeface="Times New Roman"/>
                <a:cs typeface="Arial"/>
              </a:rPr>
              <a:t> </a:t>
            </a:r>
            <a:br>
              <a:rPr lang="en-US" sz="3700" dirty="0" smtClean="0">
                <a:solidFill>
                  <a:prstClr val="black"/>
                </a:solidFill>
                <a:latin typeface="Bookman Old Style"/>
                <a:ea typeface="Times New Roman"/>
                <a:cs typeface="Arial"/>
              </a:rPr>
            </a:br>
            <a:r>
              <a:rPr lang="en-US" sz="3700" dirty="0">
                <a:solidFill>
                  <a:prstClr val="black"/>
                </a:solidFill>
                <a:latin typeface="Bookman Old Style"/>
                <a:ea typeface="Times New Roman"/>
                <a:cs typeface="Arial"/>
              </a:rPr>
              <a:t/>
            </a:r>
            <a:br>
              <a:rPr lang="en-US" sz="3700" dirty="0">
                <a:solidFill>
                  <a:prstClr val="black"/>
                </a:solidFill>
                <a:latin typeface="Bookman Old Style"/>
                <a:ea typeface="Times New Roman"/>
                <a:cs typeface="Arial"/>
              </a:rPr>
            </a:br>
            <a:endParaRPr lang="en-US" dirty="0"/>
          </a:p>
        </p:txBody>
      </p:sp>
      <p:sp>
        <p:nvSpPr>
          <p:cNvPr id="3" name="Content Placeholder 2"/>
          <p:cNvSpPr>
            <a:spLocks noGrp="1"/>
          </p:cNvSpPr>
          <p:nvPr>
            <p:ph idx="1"/>
          </p:nvPr>
        </p:nvSpPr>
        <p:spPr>
          <a:xfrm>
            <a:off x="457200" y="1524000"/>
            <a:ext cx="8229600" cy="4602163"/>
          </a:xfrm>
        </p:spPr>
        <p:txBody>
          <a:bodyPr/>
          <a:lstStyle/>
          <a:p>
            <a:pPr marL="0" indent="0" algn="just">
              <a:lnSpc>
                <a:spcPct val="125000"/>
              </a:lnSpc>
              <a:spcBef>
                <a:spcPts val="0"/>
              </a:spcBef>
              <a:buNone/>
            </a:pPr>
            <a:r>
              <a:rPr lang="id-ID" sz="2200" dirty="0">
                <a:solidFill>
                  <a:prstClr val="black"/>
                </a:solidFill>
                <a:latin typeface="Bookman Old Style"/>
                <a:ea typeface="Times New Roman"/>
                <a:cs typeface="Arial"/>
              </a:rPr>
              <a:t>Para pihak yang terkait dalam pelaksanaan </a:t>
            </a:r>
            <a:r>
              <a:rPr lang="en-US" sz="2200" dirty="0">
                <a:solidFill>
                  <a:prstClr val="black"/>
                </a:solidFill>
                <a:latin typeface="Bookman Old Style"/>
                <a:ea typeface="Times New Roman"/>
                <a:cs typeface="Arial"/>
              </a:rPr>
              <a:t>p</a:t>
            </a:r>
            <a:r>
              <a:rPr lang="id-ID" sz="2200" dirty="0">
                <a:solidFill>
                  <a:prstClr val="black"/>
                </a:solidFill>
                <a:latin typeface="Bookman Old Style"/>
                <a:ea typeface="Times New Roman"/>
                <a:cs typeface="Arial"/>
              </a:rPr>
              <a:t>engadaan harus </a:t>
            </a:r>
            <a:r>
              <a:rPr lang="en-US" sz="2200" dirty="0" err="1">
                <a:solidFill>
                  <a:prstClr val="black"/>
                </a:solidFill>
                <a:latin typeface="Bookman Old Style"/>
                <a:ea typeface="Times New Roman"/>
                <a:cs typeface="Arial"/>
              </a:rPr>
              <a:t>mematuhi</a:t>
            </a:r>
            <a:r>
              <a:rPr lang="en-US" sz="2200" dirty="0">
                <a:solidFill>
                  <a:prstClr val="black"/>
                </a:solidFill>
                <a:latin typeface="Bookman Old Style"/>
                <a:ea typeface="Times New Roman"/>
                <a:cs typeface="Arial"/>
              </a:rPr>
              <a:t> </a:t>
            </a:r>
            <a:r>
              <a:rPr lang="en-US" sz="2200" dirty="0" err="1">
                <a:solidFill>
                  <a:prstClr val="black"/>
                </a:solidFill>
                <a:latin typeface="Bookman Old Style"/>
                <a:ea typeface="Times New Roman"/>
                <a:cs typeface="Arial"/>
              </a:rPr>
              <a:t>etika</a:t>
            </a:r>
            <a:r>
              <a:rPr lang="en-US" sz="2200" dirty="0">
                <a:solidFill>
                  <a:prstClr val="black"/>
                </a:solidFill>
                <a:latin typeface="Bookman Old Style"/>
                <a:ea typeface="Times New Roman"/>
                <a:cs typeface="Arial"/>
              </a:rPr>
              <a:t> </a:t>
            </a:r>
            <a:r>
              <a:rPr lang="en-US" sz="2200" dirty="0" err="1">
                <a:solidFill>
                  <a:prstClr val="black"/>
                </a:solidFill>
                <a:latin typeface="Bookman Old Style"/>
                <a:ea typeface="Times New Roman"/>
                <a:cs typeface="Arial"/>
              </a:rPr>
              <a:t>sebagai</a:t>
            </a:r>
            <a:r>
              <a:rPr lang="en-US" sz="2200" dirty="0">
                <a:solidFill>
                  <a:prstClr val="black"/>
                </a:solidFill>
                <a:latin typeface="Bookman Old Style"/>
                <a:ea typeface="Times New Roman"/>
                <a:cs typeface="Arial"/>
              </a:rPr>
              <a:t> </a:t>
            </a:r>
            <a:r>
              <a:rPr lang="en-US" sz="2200" dirty="0" err="1">
                <a:solidFill>
                  <a:prstClr val="black"/>
                </a:solidFill>
                <a:latin typeface="Bookman Old Style"/>
                <a:ea typeface="Times New Roman"/>
                <a:cs typeface="Arial"/>
              </a:rPr>
              <a:t>berikut</a:t>
            </a:r>
            <a:r>
              <a:rPr lang="en-US" sz="2200" dirty="0">
                <a:solidFill>
                  <a:prstClr val="black"/>
                </a:solidFill>
                <a:latin typeface="Bookman Old Style"/>
                <a:ea typeface="Times New Roman"/>
                <a:cs typeface="Arial"/>
              </a:rPr>
              <a:t> </a:t>
            </a:r>
            <a:r>
              <a:rPr lang="en-US" sz="2200" dirty="0" smtClean="0">
                <a:solidFill>
                  <a:prstClr val="black"/>
                </a:solidFill>
                <a:latin typeface="Bookman Old Style"/>
                <a:ea typeface="Times New Roman"/>
                <a:cs typeface="Arial"/>
              </a:rPr>
              <a:t>:</a:t>
            </a:r>
          </a:p>
          <a:p>
            <a:pPr marL="457200" indent="-457200" algn="just">
              <a:lnSpc>
                <a:spcPct val="125000"/>
              </a:lnSpc>
              <a:spcBef>
                <a:spcPts val="0"/>
              </a:spcBef>
              <a:buFont typeface="+mj-lt"/>
              <a:buAutoNum type="alphaLcParenR"/>
            </a:pPr>
            <a:r>
              <a:rPr lang="id-ID" sz="2000" dirty="0" smtClean="0">
                <a:solidFill>
                  <a:prstClr val="black"/>
                </a:solidFill>
                <a:latin typeface="Bookman Old Style"/>
                <a:ea typeface="Times New Roman"/>
                <a:cs typeface="Arial"/>
              </a:rPr>
              <a:t>melaksanakan </a:t>
            </a:r>
            <a:r>
              <a:rPr lang="id-ID" sz="2000" dirty="0">
                <a:solidFill>
                  <a:prstClr val="black"/>
                </a:solidFill>
                <a:latin typeface="Bookman Old Style"/>
                <a:ea typeface="Times New Roman"/>
                <a:cs typeface="Arial"/>
              </a:rPr>
              <a:t>tugas secara tertib, disertai rasa tanggung jawab untuk mencapai sasaran, kelancaran, dan ketepatan tujuan Pengadaan; </a:t>
            </a:r>
            <a:endParaRPr lang="en-US" sz="2000" dirty="0">
              <a:solidFill>
                <a:prstClr val="black"/>
              </a:solidFill>
              <a:latin typeface="Times New Roman"/>
              <a:ea typeface="Times New Roman"/>
            </a:endParaRPr>
          </a:p>
          <a:p>
            <a:pPr marL="457200" indent="-457200" algn="just">
              <a:lnSpc>
                <a:spcPct val="125000"/>
              </a:lnSpc>
              <a:spcBef>
                <a:spcPts val="0"/>
              </a:spcBef>
              <a:buFont typeface="+mj-lt"/>
              <a:buAutoNum type="alphaLcParenR"/>
            </a:pPr>
            <a:r>
              <a:rPr lang="id-ID" sz="2000" dirty="0" smtClean="0">
                <a:solidFill>
                  <a:prstClr val="black"/>
                </a:solidFill>
                <a:latin typeface="Bookman Old Style"/>
                <a:ea typeface="Times New Roman"/>
                <a:cs typeface="Arial"/>
              </a:rPr>
              <a:t>bekerja </a:t>
            </a:r>
            <a:r>
              <a:rPr lang="id-ID" sz="2000" dirty="0">
                <a:solidFill>
                  <a:prstClr val="black"/>
                </a:solidFill>
                <a:latin typeface="Bookman Old Style"/>
                <a:ea typeface="Times New Roman"/>
                <a:cs typeface="Arial"/>
              </a:rPr>
              <a:t>secara profesional, mandiri, dan menjaga kerahasiaan informasi yang menurut sifatnya harus dirahasiakan untuk mencegah penyimpangan Pengadaan;  </a:t>
            </a:r>
            <a:endParaRPr lang="en-US" sz="2000" dirty="0" smtClean="0">
              <a:solidFill>
                <a:prstClr val="black"/>
              </a:solidFill>
              <a:latin typeface="Bookman Old Style"/>
              <a:ea typeface="Times New Roman"/>
              <a:cs typeface="Arial"/>
            </a:endParaRPr>
          </a:p>
          <a:p>
            <a:pPr marL="514350" lvl="0" indent="-514350" algn="just">
              <a:lnSpc>
                <a:spcPct val="125000"/>
              </a:lnSpc>
              <a:spcBef>
                <a:spcPts val="0"/>
              </a:spcBef>
              <a:buFont typeface="+mj-lt"/>
              <a:buAutoNum type="alphaLcPeriod" startAt="3"/>
            </a:pPr>
            <a:r>
              <a:rPr lang="id-ID" sz="2000" dirty="0">
                <a:solidFill>
                  <a:srgbClr val="FF0000"/>
                </a:solidFill>
                <a:latin typeface="Bookman Old Style"/>
                <a:ea typeface="Times New Roman"/>
                <a:cs typeface="Arial"/>
              </a:rPr>
              <a:t>tidak saling mempengaruhi baik langsung maupun tidak langsung yang berakibat persaingan usaha tidak sehat;  </a:t>
            </a:r>
            <a:endParaRPr lang="en-US" sz="2000" dirty="0">
              <a:solidFill>
                <a:srgbClr val="FF0000"/>
              </a:solidFill>
              <a:latin typeface="Times New Roman"/>
              <a:ea typeface="Times New Roman"/>
            </a:endParaRPr>
          </a:p>
          <a:p>
            <a:pPr marL="457200" indent="-457200" algn="just">
              <a:lnSpc>
                <a:spcPct val="125000"/>
              </a:lnSpc>
              <a:spcBef>
                <a:spcPts val="0"/>
              </a:spcBef>
              <a:buFont typeface="+mj-lt"/>
              <a:buAutoNum type="alphaLcParenR"/>
            </a:pPr>
            <a:endParaRPr lang="en-US" sz="2100" dirty="0">
              <a:solidFill>
                <a:prstClr val="black"/>
              </a:solidFill>
              <a:latin typeface="Times New Roman"/>
              <a:ea typeface="Times New Roman"/>
            </a:endParaRPr>
          </a:p>
          <a:p>
            <a:endParaRPr lang="en-US" dirty="0"/>
          </a:p>
        </p:txBody>
      </p:sp>
    </p:spTree>
    <p:extLst>
      <p:ext uri="{BB962C8B-B14F-4D97-AF65-F5344CB8AC3E}">
        <p14:creationId xmlns:p14="http://schemas.microsoft.com/office/powerpoint/2010/main" val="34766461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943600"/>
          </a:xfrm>
        </p:spPr>
        <p:txBody>
          <a:bodyPr>
            <a:normAutofit fontScale="62500" lnSpcReduction="20000"/>
          </a:bodyPr>
          <a:lstStyle/>
          <a:p>
            <a:pPr marL="0" lvl="0" indent="0" algn="just">
              <a:lnSpc>
                <a:spcPct val="125000"/>
              </a:lnSpc>
              <a:spcBef>
                <a:spcPts val="0"/>
              </a:spcBef>
              <a:buSzPts val="1200"/>
              <a:buNone/>
            </a:pPr>
            <a:r>
              <a:rPr lang="en-US" dirty="0" smtClean="0">
                <a:solidFill>
                  <a:srgbClr val="000000"/>
                </a:solidFill>
                <a:latin typeface="Bookman Old Style"/>
                <a:ea typeface="Times New Roman"/>
                <a:cs typeface="BookmanOldStyle"/>
              </a:rPr>
              <a:t>(4)</a:t>
            </a:r>
            <a:r>
              <a:rPr lang="en-US" dirty="0" err="1" smtClean="0">
                <a:solidFill>
                  <a:srgbClr val="000000"/>
                </a:solidFill>
                <a:latin typeface="Bookman Old Style"/>
                <a:ea typeface="Times New Roman"/>
                <a:cs typeface="BookmanOldStyle"/>
              </a:rPr>
              <a:t>Mekanisme</a:t>
            </a:r>
            <a:r>
              <a:rPr lang="en-US" dirty="0" smtClean="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pengumuman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Lelang</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sebagaimana</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dimaksud</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pada</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ayat</a:t>
            </a:r>
            <a:r>
              <a:rPr lang="en-US" dirty="0">
                <a:solidFill>
                  <a:srgbClr val="000000"/>
                </a:solidFill>
                <a:latin typeface="Bookman Old Style"/>
                <a:ea typeface="Times New Roman"/>
                <a:cs typeface="BookmanOldStyle"/>
              </a:rPr>
              <a:t> (</a:t>
            </a:r>
            <a:r>
              <a:rPr lang="id-ID" dirty="0">
                <a:solidFill>
                  <a:srgbClr val="000000"/>
                </a:solidFill>
                <a:latin typeface="Bookman Old Style"/>
                <a:ea typeface="Times New Roman"/>
                <a:cs typeface="BookmanOldStyle"/>
              </a:rPr>
              <a:t>3</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huruf</a:t>
            </a:r>
            <a:r>
              <a:rPr lang="en-US" dirty="0">
                <a:solidFill>
                  <a:srgbClr val="000000"/>
                </a:solidFill>
                <a:latin typeface="Bookman Old Style"/>
                <a:ea typeface="Times New Roman"/>
                <a:cs typeface="BookmanOldStyle"/>
              </a:rPr>
              <a:t> a </a:t>
            </a:r>
            <a:r>
              <a:rPr lang="en-US" dirty="0" err="1">
                <a:solidFill>
                  <a:srgbClr val="000000"/>
                </a:solidFill>
                <a:latin typeface="Bookman Old Style"/>
                <a:ea typeface="Times New Roman"/>
                <a:cs typeface="BookmanOldStyle"/>
              </a:rPr>
              <a:t>dilakukan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dengan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cara</a:t>
            </a:r>
            <a:r>
              <a:rPr lang="en-US" dirty="0">
                <a:solidFill>
                  <a:srgbClr val="000000"/>
                </a:solidFill>
                <a:latin typeface="Bookman Old Style"/>
                <a:ea typeface="Times New Roman"/>
                <a:cs typeface="BookmanOldStyle"/>
              </a:rPr>
              <a:t>:</a:t>
            </a:r>
            <a:endParaRPr lang="en-US" sz="2800" dirty="0">
              <a:ea typeface="Times New Roman"/>
              <a:cs typeface="Times New Roman"/>
            </a:endParaRPr>
          </a:p>
          <a:p>
            <a:pPr marL="444500" marR="0" indent="-206375" algn="just">
              <a:lnSpc>
                <a:spcPct val="125000"/>
              </a:lnSpc>
              <a:spcBef>
                <a:spcPts val="0"/>
              </a:spcBef>
              <a:spcAft>
                <a:spcPts val="0"/>
              </a:spcAft>
              <a:tabLst>
                <a:tab pos="444500" algn="l"/>
              </a:tabLst>
            </a:pPr>
            <a:r>
              <a:rPr lang="en-US" dirty="0" err="1" smtClean="0">
                <a:solidFill>
                  <a:srgbClr val="000000"/>
                </a:solidFill>
                <a:latin typeface="Bookman Old Style"/>
                <a:ea typeface="Times New Roman"/>
                <a:cs typeface="BookmanOldStyle"/>
              </a:rPr>
              <a:t>a.TPK</a:t>
            </a:r>
            <a:r>
              <a:rPr lang="en-US" dirty="0" smtClean="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mengumumkan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Pengadaan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dan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meminta</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Penyedia</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menyampaikan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penawaran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tertulis</a:t>
            </a:r>
            <a:r>
              <a:rPr lang="en-US" dirty="0">
                <a:solidFill>
                  <a:srgbClr val="000000"/>
                </a:solidFill>
                <a:latin typeface="Bookman Old Style"/>
                <a:ea typeface="Times New Roman"/>
                <a:cs typeface="BookmanOldStyle"/>
              </a:rPr>
              <a:t>.</a:t>
            </a:r>
            <a:endParaRPr lang="en-US" dirty="0">
              <a:latin typeface="Times New Roman"/>
              <a:ea typeface="Times New Roman"/>
            </a:endParaRPr>
          </a:p>
          <a:p>
            <a:pPr marL="444500" marR="0" indent="-206375" algn="just">
              <a:lnSpc>
                <a:spcPct val="125000"/>
              </a:lnSpc>
              <a:spcBef>
                <a:spcPts val="0"/>
              </a:spcBef>
              <a:spcAft>
                <a:spcPts val="0"/>
              </a:spcAft>
              <a:tabLst>
                <a:tab pos="444500" algn="l"/>
              </a:tabLst>
            </a:pPr>
            <a:r>
              <a:rPr lang="en-US" dirty="0" err="1" smtClean="0">
                <a:solidFill>
                  <a:srgbClr val="000000"/>
                </a:solidFill>
                <a:latin typeface="Bookman Old Style"/>
                <a:ea typeface="Times New Roman"/>
                <a:cs typeface="BookmanOldStyle"/>
              </a:rPr>
              <a:t>b.Pengumuman</a:t>
            </a:r>
            <a:r>
              <a:rPr lang="en-US" dirty="0" smtClean="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dilakukan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melalui</a:t>
            </a:r>
            <a:r>
              <a:rPr lang="en-US" dirty="0">
                <a:solidFill>
                  <a:srgbClr val="000000"/>
                </a:solidFill>
                <a:latin typeface="Bookman Old Style"/>
                <a:ea typeface="Times New Roman"/>
                <a:cs typeface="BookmanOldStyle"/>
              </a:rPr>
              <a:t> media </a:t>
            </a:r>
            <a:r>
              <a:rPr lang="en-US" dirty="0" err="1">
                <a:solidFill>
                  <a:srgbClr val="000000"/>
                </a:solidFill>
                <a:latin typeface="Bookman Old Style"/>
                <a:ea typeface="Times New Roman"/>
                <a:cs typeface="BookmanOldStyle"/>
              </a:rPr>
              <a:t>informasi</a:t>
            </a:r>
            <a:r>
              <a:rPr lang="en-US" dirty="0">
                <a:solidFill>
                  <a:srgbClr val="000000"/>
                </a:solidFill>
                <a:latin typeface="Bookman Old Style"/>
                <a:ea typeface="Times New Roman"/>
                <a:cs typeface="BookmanOldStyle"/>
              </a:rPr>
              <a:t> yang </a:t>
            </a:r>
            <a:r>
              <a:rPr lang="en-US" dirty="0" err="1">
                <a:solidFill>
                  <a:srgbClr val="000000"/>
                </a:solidFill>
                <a:latin typeface="Bookman Old Style"/>
                <a:ea typeface="Times New Roman"/>
                <a:cs typeface="BookmanOldStyle"/>
              </a:rPr>
              <a:t>mudah</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diakses</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oleh</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masyarakat</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sekurang</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kurangnya</a:t>
            </a:r>
            <a:r>
              <a:rPr lang="en-US" dirty="0">
                <a:solidFill>
                  <a:srgbClr val="000000"/>
                </a:solidFill>
                <a:latin typeface="Bookman Old Style"/>
                <a:ea typeface="Times New Roman"/>
                <a:cs typeface="BookmanOldStyle"/>
              </a:rPr>
              <a:t> di </a:t>
            </a:r>
            <a:r>
              <a:rPr lang="en-US" dirty="0" err="1">
                <a:solidFill>
                  <a:srgbClr val="000000"/>
                </a:solidFill>
                <a:latin typeface="Bookman Old Style"/>
                <a:ea typeface="Times New Roman"/>
                <a:cs typeface="BookmanOldStyle"/>
              </a:rPr>
              <a:t>papan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pengumuman</a:t>
            </a:r>
            <a:r>
              <a:rPr lang="en-US" dirty="0">
                <a:solidFill>
                  <a:srgbClr val="000000"/>
                </a:solidFill>
                <a:latin typeface="Bookman Old Style"/>
                <a:ea typeface="Times New Roman"/>
                <a:cs typeface="BookmanOldStyle"/>
              </a:rPr>
              <a:t> </a:t>
            </a:r>
            <a:r>
              <a:rPr lang="id-ID" dirty="0">
                <a:latin typeface="Bookman Old Style"/>
                <a:ea typeface="Times New Roman"/>
              </a:rPr>
              <a:t>Kalurahan</a:t>
            </a:r>
            <a:r>
              <a:rPr lang="en-US" dirty="0">
                <a:solidFill>
                  <a:srgbClr val="000000"/>
                </a:solidFill>
                <a:latin typeface="Bookman Old Style"/>
                <a:ea typeface="Times New Roman"/>
                <a:cs typeface="BookmanOldStyle"/>
              </a:rPr>
              <a:t>.</a:t>
            </a:r>
            <a:endParaRPr lang="en-US" dirty="0">
              <a:latin typeface="Times New Roman"/>
              <a:ea typeface="Times New Roman"/>
            </a:endParaRPr>
          </a:p>
          <a:p>
            <a:pPr marL="238125" marR="0" algn="just">
              <a:lnSpc>
                <a:spcPct val="125000"/>
              </a:lnSpc>
              <a:spcBef>
                <a:spcPts val="0"/>
              </a:spcBef>
              <a:spcAft>
                <a:spcPts val="0"/>
              </a:spcAft>
            </a:pPr>
            <a:r>
              <a:rPr lang="id-ID" dirty="0">
                <a:solidFill>
                  <a:srgbClr val="000000"/>
                </a:solidFill>
                <a:latin typeface="Bookman Old Style"/>
                <a:ea typeface="Times New Roman"/>
                <a:cs typeface="BookmanOldStyle"/>
              </a:rPr>
              <a:t>c. </a:t>
            </a:r>
            <a:r>
              <a:rPr lang="en-US" dirty="0" err="1">
                <a:solidFill>
                  <a:srgbClr val="000000"/>
                </a:solidFill>
                <a:latin typeface="Bookman Old Style"/>
                <a:ea typeface="Times New Roman"/>
                <a:cs typeface="BookmanOldStyle"/>
              </a:rPr>
              <a:t>Pengumuman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Pengadaan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sekurang-kurangnya</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berisi</a:t>
            </a:r>
            <a:r>
              <a:rPr lang="en-US" dirty="0">
                <a:solidFill>
                  <a:srgbClr val="000000"/>
                </a:solidFill>
                <a:latin typeface="Bookman Old Style"/>
                <a:ea typeface="Times New Roman"/>
                <a:cs typeface="BookmanOldStyle"/>
              </a:rPr>
              <a:t>:</a:t>
            </a:r>
            <a:endParaRPr lang="en-US" dirty="0">
              <a:latin typeface="Times New Roman"/>
              <a:ea typeface="Times New Roman"/>
            </a:endParaRPr>
          </a:p>
          <a:p>
            <a:pPr marL="630555" marR="0" indent="-224155" algn="just">
              <a:lnSpc>
                <a:spcPct val="125000"/>
              </a:lnSpc>
              <a:spcBef>
                <a:spcPts val="0"/>
              </a:spcBef>
              <a:spcAft>
                <a:spcPts val="0"/>
              </a:spcAft>
            </a:pPr>
            <a:r>
              <a:rPr lang="en-US" dirty="0">
                <a:solidFill>
                  <a:srgbClr val="000000"/>
                </a:solidFill>
                <a:latin typeface="Bookman Old Style"/>
                <a:ea typeface="Times New Roman"/>
                <a:cs typeface="BookmanOldStyle"/>
              </a:rPr>
              <a:t>1)	</a:t>
            </a:r>
            <a:r>
              <a:rPr lang="en-US" dirty="0" err="1">
                <a:solidFill>
                  <a:srgbClr val="000000"/>
                </a:solidFill>
                <a:latin typeface="Bookman Old Style"/>
                <a:ea typeface="Times New Roman"/>
                <a:cs typeface="BookmanOldStyle"/>
              </a:rPr>
              <a:t>Nama</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paket</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pekerjaan</a:t>
            </a:r>
            <a:r>
              <a:rPr lang="en-US" dirty="0">
                <a:solidFill>
                  <a:srgbClr val="000000"/>
                </a:solidFill>
                <a:latin typeface="Bookman Old Style"/>
                <a:ea typeface="Times New Roman"/>
                <a:cs typeface="BookmanOldStyle"/>
              </a:rPr>
              <a:t>;</a:t>
            </a:r>
            <a:endParaRPr lang="en-US" dirty="0">
              <a:latin typeface="Times New Roman"/>
              <a:ea typeface="Times New Roman"/>
            </a:endParaRPr>
          </a:p>
          <a:p>
            <a:pPr marL="630555" marR="0" indent="-224155" algn="just">
              <a:lnSpc>
                <a:spcPct val="125000"/>
              </a:lnSpc>
              <a:spcBef>
                <a:spcPts val="0"/>
              </a:spcBef>
              <a:spcAft>
                <a:spcPts val="0"/>
              </a:spcAft>
            </a:pPr>
            <a:r>
              <a:rPr lang="en-US" dirty="0">
                <a:solidFill>
                  <a:srgbClr val="000000"/>
                </a:solidFill>
                <a:latin typeface="Bookman Old Style"/>
                <a:ea typeface="Times New Roman"/>
                <a:cs typeface="BookmanOldStyle"/>
              </a:rPr>
              <a:t>2)	</a:t>
            </a:r>
            <a:r>
              <a:rPr lang="en-US" dirty="0" err="1">
                <a:solidFill>
                  <a:srgbClr val="000000"/>
                </a:solidFill>
                <a:latin typeface="Bookman Old Style"/>
                <a:ea typeface="Times New Roman"/>
                <a:cs typeface="BookmanOldStyle"/>
              </a:rPr>
              <a:t>nama</a:t>
            </a:r>
            <a:r>
              <a:rPr lang="en-US" dirty="0">
                <a:solidFill>
                  <a:srgbClr val="000000"/>
                </a:solidFill>
                <a:latin typeface="Bookman Old Style"/>
                <a:ea typeface="Times New Roman"/>
                <a:cs typeface="BookmanOldStyle"/>
              </a:rPr>
              <a:t> TPK;</a:t>
            </a:r>
            <a:endParaRPr lang="en-US" dirty="0">
              <a:latin typeface="Times New Roman"/>
              <a:ea typeface="Times New Roman"/>
            </a:endParaRPr>
          </a:p>
          <a:p>
            <a:pPr marL="630555" marR="0" indent="-224155" algn="just">
              <a:lnSpc>
                <a:spcPct val="125000"/>
              </a:lnSpc>
              <a:spcBef>
                <a:spcPts val="0"/>
              </a:spcBef>
              <a:spcAft>
                <a:spcPts val="0"/>
              </a:spcAft>
            </a:pPr>
            <a:r>
              <a:rPr lang="en-US" dirty="0">
                <a:solidFill>
                  <a:srgbClr val="000000"/>
                </a:solidFill>
                <a:latin typeface="Bookman Old Style"/>
                <a:ea typeface="Times New Roman"/>
                <a:cs typeface="BookmanOldStyle"/>
              </a:rPr>
              <a:t>3)	</a:t>
            </a:r>
            <a:r>
              <a:rPr lang="en-US" dirty="0" err="1">
                <a:solidFill>
                  <a:srgbClr val="000000"/>
                </a:solidFill>
                <a:latin typeface="Bookman Old Style"/>
                <a:ea typeface="Times New Roman"/>
                <a:cs typeface="BookmanOldStyle"/>
              </a:rPr>
              <a:t>lokasi</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pekerjaan</a:t>
            </a:r>
            <a:r>
              <a:rPr lang="en-US" dirty="0">
                <a:solidFill>
                  <a:srgbClr val="000000"/>
                </a:solidFill>
                <a:latin typeface="Bookman Old Style"/>
                <a:ea typeface="Times New Roman"/>
                <a:cs typeface="BookmanOldStyle"/>
              </a:rPr>
              <a:t>;</a:t>
            </a:r>
            <a:endParaRPr lang="en-US" dirty="0">
              <a:latin typeface="Times New Roman"/>
              <a:ea typeface="Times New Roman"/>
            </a:endParaRPr>
          </a:p>
          <a:p>
            <a:pPr marL="630555" marR="0" indent="-224155" algn="just">
              <a:lnSpc>
                <a:spcPct val="125000"/>
              </a:lnSpc>
              <a:spcBef>
                <a:spcPts val="0"/>
              </a:spcBef>
              <a:spcAft>
                <a:spcPts val="0"/>
              </a:spcAft>
            </a:pPr>
            <a:r>
              <a:rPr lang="en-US" dirty="0">
                <a:solidFill>
                  <a:srgbClr val="000000"/>
                </a:solidFill>
                <a:latin typeface="Bookman Old Style"/>
                <a:ea typeface="Times New Roman"/>
                <a:cs typeface="BookmanOldStyle"/>
              </a:rPr>
              <a:t>4)	</a:t>
            </a:r>
            <a:r>
              <a:rPr lang="en-US" dirty="0" err="1">
                <a:solidFill>
                  <a:srgbClr val="000000"/>
                </a:solidFill>
                <a:latin typeface="Bookman Old Style"/>
                <a:ea typeface="Times New Roman"/>
                <a:cs typeface="BookmanOldStyle"/>
              </a:rPr>
              <a:t>ruang</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lingkup</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pekerjaan</a:t>
            </a:r>
            <a:r>
              <a:rPr lang="en-US" dirty="0">
                <a:solidFill>
                  <a:srgbClr val="000000"/>
                </a:solidFill>
                <a:latin typeface="Bookman Old Style"/>
                <a:ea typeface="Times New Roman"/>
                <a:cs typeface="BookmanOldStyle"/>
              </a:rPr>
              <a:t>;</a:t>
            </a:r>
            <a:endParaRPr lang="en-US" dirty="0">
              <a:latin typeface="Times New Roman"/>
              <a:ea typeface="Times New Roman"/>
            </a:endParaRPr>
          </a:p>
          <a:p>
            <a:pPr marL="630555" marR="0" indent="-224155" algn="just">
              <a:lnSpc>
                <a:spcPct val="125000"/>
              </a:lnSpc>
              <a:spcBef>
                <a:spcPts val="0"/>
              </a:spcBef>
              <a:spcAft>
                <a:spcPts val="0"/>
              </a:spcAft>
            </a:pPr>
            <a:r>
              <a:rPr lang="en-US" dirty="0">
                <a:solidFill>
                  <a:srgbClr val="000000"/>
                </a:solidFill>
                <a:latin typeface="Bookman Old Style"/>
                <a:ea typeface="Times New Roman"/>
                <a:cs typeface="BookmanOldStyle"/>
              </a:rPr>
              <a:t>5)	</a:t>
            </a:r>
            <a:r>
              <a:rPr lang="en-US" dirty="0" err="1">
                <a:solidFill>
                  <a:srgbClr val="000000"/>
                </a:solidFill>
                <a:latin typeface="Bookman Old Style"/>
                <a:ea typeface="Times New Roman"/>
                <a:cs typeface="BookmanOldStyle"/>
              </a:rPr>
              <a:t>nilai</a:t>
            </a:r>
            <a:r>
              <a:rPr lang="en-US" dirty="0">
                <a:solidFill>
                  <a:srgbClr val="000000"/>
                </a:solidFill>
                <a:latin typeface="Bookman Old Style"/>
                <a:ea typeface="Times New Roman"/>
                <a:cs typeface="BookmanOldStyle"/>
              </a:rPr>
              <a:t> total HPS;</a:t>
            </a:r>
            <a:endParaRPr lang="en-US" dirty="0">
              <a:latin typeface="Times New Roman"/>
              <a:ea typeface="Times New Roman"/>
            </a:endParaRPr>
          </a:p>
          <a:p>
            <a:pPr marL="630555" marR="0" indent="-224155" algn="just">
              <a:lnSpc>
                <a:spcPct val="125000"/>
              </a:lnSpc>
              <a:spcBef>
                <a:spcPts val="0"/>
              </a:spcBef>
              <a:spcAft>
                <a:spcPts val="0"/>
              </a:spcAft>
            </a:pPr>
            <a:r>
              <a:rPr lang="en-US" dirty="0">
                <a:solidFill>
                  <a:srgbClr val="000000"/>
                </a:solidFill>
                <a:latin typeface="Bookman Old Style"/>
                <a:ea typeface="Times New Roman"/>
                <a:cs typeface="BookmanOldStyle"/>
              </a:rPr>
              <a:t>6)	</a:t>
            </a:r>
            <a:r>
              <a:rPr lang="en-US" dirty="0" err="1">
                <a:solidFill>
                  <a:srgbClr val="000000"/>
                </a:solidFill>
                <a:latin typeface="Bookman Old Style"/>
                <a:ea typeface="Times New Roman"/>
                <a:cs typeface="BookmanOldStyle"/>
              </a:rPr>
              <a:t>jangka</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waktu</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pelaksanaan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pekerjaan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dan</a:t>
            </a:r>
            <a:endParaRPr lang="en-US" dirty="0">
              <a:latin typeface="Times New Roman"/>
              <a:ea typeface="Times New Roman"/>
            </a:endParaRPr>
          </a:p>
          <a:p>
            <a:pPr marL="630555" marR="0" indent="-224155" algn="just">
              <a:lnSpc>
                <a:spcPct val="125000"/>
              </a:lnSpc>
              <a:spcBef>
                <a:spcPts val="0"/>
              </a:spcBef>
              <a:spcAft>
                <a:spcPts val="0"/>
              </a:spcAft>
            </a:pPr>
            <a:r>
              <a:rPr lang="en-US" dirty="0">
                <a:solidFill>
                  <a:srgbClr val="000000"/>
                </a:solidFill>
                <a:latin typeface="Bookman Old Style"/>
                <a:ea typeface="Times New Roman"/>
                <a:cs typeface="BookmanOldStyle"/>
              </a:rPr>
              <a:t>7)	</a:t>
            </a:r>
            <a:r>
              <a:rPr lang="en-US" dirty="0" err="1">
                <a:solidFill>
                  <a:srgbClr val="000000"/>
                </a:solidFill>
                <a:latin typeface="Bookman Old Style"/>
                <a:ea typeface="Times New Roman"/>
                <a:cs typeface="BookmanOldStyle"/>
              </a:rPr>
              <a:t>jadwal</a:t>
            </a:r>
            <a:r>
              <a:rPr lang="en-US" dirty="0">
                <a:solidFill>
                  <a:srgbClr val="000000"/>
                </a:solidFill>
                <a:latin typeface="Bookman Old Style"/>
                <a:ea typeface="Times New Roman"/>
                <a:cs typeface="BookmanOldStyle"/>
              </a:rPr>
              <a:t> proses </a:t>
            </a:r>
            <a:r>
              <a:rPr lang="en-US" dirty="0" err="1">
                <a:solidFill>
                  <a:srgbClr val="000000"/>
                </a:solidFill>
                <a:latin typeface="Bookman Old Style"/>
                <a:ea typeface="Times New Roman"/>
                <a:cs typeface="BookmanOldStyle"/>
              </a:rPr>
              <a:t>Lelang</a:t>
            </a:r>
            <a:r>
              <a:rPr lang="en-US" dirty="0">
                <a:solidFill>
                  <a:srgbClr val="000000"/>
                </a:solidFill>
                <a:latin typeface="Bookman Old Style"/>
                <a:ea typeface="Times New Roman"/>
                <a:cs typeface="BookmanOldStyle"/>
              </a:rPr>
              <a:t>.</a:t>
            </a:r>
            <a:endParaRPr lang="en-US" dirty="0">
              <a:latin typeface="Times New Roman"/>
              <a:ea typeface="Times New Roman"/>
            </a:endParaRPr>
          </a:p>
          <a:p>
            <a:pPr marL="444500" marR="0" indent="-206375" algn="just">
              <a:lnSpc>
                <a:spcPct val="125000"/>
              </a:lnSpc>
              <a:spcBef>
                <a:spcPts val="0"/>
              </a:spcBef>
              <a:spcAft>
                <a:spcPts val="0"/>
              </a:spcAft>
              <a:tabLst>
                <a:tab pos="444500" algn="l"/>
              </a:tabLst>
            </a:pPr>
            <a:r>
              <a:rPr lang="id-ID" dirty="0">
                <a:solidFill>
                  <a:srgbClr val="000000"/>
                </a:solidFill>
                <a:latin typeface="Bookman Old Style"/>
                <a:ea typeface="Times New Roman"/>
                <a:cs typeface="BookmanOldStyle"/>
              </a:rPr>
              <a:t>d. </a:t>
            </a:r>
            <a:r>
              <a:rPr lang="en-US" dirty="0" err="1">
                <a:solidFill>
                  <a:srgbClr val="000000"/>
                </a:solidFill>
                <a:latin typeface="Bookman Old Style"/>
                <a:ea typeface="Times New Roman"/>
                <a:cs typeface="BookmanOldStyle"/>
              </a:rPr>
              <a:t>Bersamaan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dengan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pengumuman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Pengadaan</a:t>
            </a:r>
            <a:r>
              <a:rPr lang="en-US" dirty="0">
                <a:solidFill>
                  <a:srgbClr val="000000"/>
                </a:solidFill>
                <a:latin typeface="Bookman Old Style"/>
                <a:ea typeface="Times New Roman"/>
                <a:cs typeface="BookmanOldStyle"/>
              </a:rPr>
              <a:t>, TPK </a:t>
            </a:r>
            <a:r>
              <a:rPr lang="en-US" dirty="0" err="1">
                <a:solidFill>
                  <a:srgbClr val="000000"/>
                </a:solidFill>
                <a:latin typeface="Bookman Old Style"/>
                <a:ea typeface="Times New Roman"/>
                <a:cs typeface="BookmanOldStyle"/>
              </a:rPr>
              <a:t>dapat</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mengirimkan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undangan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tertulis</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kepada</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Penyedia</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untuk</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mengikuti</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Lelang</a:t>
            </a:r>
            <a:r>
              <a:rPr lang="en-US" dirty="0">
                <a:solidFill>
                  <a:srgbClr val="000000"/>
                </a:solidFill>
                <a:latin typeface="Bookman Old Style"/>
                <a:ea typeface="Times New Roman"/>
                <a:cs typeface="BookmanOldStyle"/>
              </a:rPr>
              <a:t>.</a:t>
            </a:r>
            <a:endParaRPr lang="en-US" dirty="0">
              <a:latin typeface="Times New Roman"/>
              <a:ea typeface="Times New Roman"/>
            </a:endParaRPr>
          </a:p>
          <a:p>
            <a:endParaRPr lang="en-US" dirty="0"/>
          </a:p>
        </p:txBody>
      </p:sp>
    </p:spTree>
    <p:extLst>
      <p:ext uri="{BB962C8B-B14F-4D97-AF65-F5344CB8AC3E}">
        <p14:creationId xmlns:p14="http://schemas.microsoft.com/office/powerpoint/2010/main" val="402174375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marL="0" lvl="0" indent="0" algn="just">
              <a:lnSpc>
                <a:spcPct val="125000"/>
              </a:lnSpc>
              <a:spcBef>
                <a:spcPts val="0"/>
              </a:spcBef>
              <a:buSzPts val="1200"/>
              <a:buNone/>
            </a:pPr>
            <a:r>
              <a:rPr lang="en-US" sz="2200" dirty="0" smtClean="0">
                <a:solidFill>
                  <a:srgbClr val="000000"/>
                </a:solidFill>
                <a:latin typeface="Bookman Old Style"/>
                <a:ea typeface="Times New Roman"/>
                <a:cs typeface="BookmanOldStyle"/>
              </a:rPr>
              <a:t>(8)</a:t>
            </a:r>
            <a:r>
              <a:rPr lang="en-US" sz="2200" dirty="0" err="1" smtClean="0">
                <a:solidFill>
                  <a:srgbClr val="000000"/>
                </a:solidFill>
                <a:latin typeface="Bookman Old Style"/>
                <a:ea typeface="Times New Roman"/>
                <a:cs typeface="BookmanOldStyle"/>
              </a:rPr>
              <a:t>Negosiasi</a:t>
            </a:r>
            <a:r>
              <a:rPr lang="en-US" sz="2200" dirty="0" smtClean="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sebagaimana</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dimaksud</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pada</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ayat</a:t>
            </a:r>
            <a:r>
              <a:rPr lang="en-US" sz="2200" dirty="0">
                <a:solidFill>
                  <a:srgbClr val="000000"/>
                </a:solidFill>
                <a:latin typeface="Bookman Old Style"/>
                <a:ea typeface="Times New Roman"/>
                <a:cs typeface="BookmanOldStyle"/>
              </a:rPr>
              <a:t> (</a:t>
            </a:r>
            <a:r>
              <a:rPr lang="id-ID" sz="2200" dirty="0">
                <a:solidFill>
                  <a:srgbClr val="000000"/>
                </a:solidFill>
                <a:latin typeface="Bookman Old Style"/>
                <a:ea typeface="Times New Roman"/>
                <a:cs typeface="BookmanOldStyle"/>
              </a:rPr>
              <a:t>3</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huruf</a:t>
            </a:r>
            <a:r>
              <a:rPr lang="en-US" sz="2200" dirty="0">
                <a:solidFill>
                  <a:srgbClr val="000000"/>
                </a:solidFill>
                <a:latin typeface="Bookman Old Style"/>
                <a:ea typeface="Times New Roman"/>
                <a:cs typeface="BookmanOldStyle"/>
              </a:rPr>
              <a:t> e </a:t>
            </a:r>
            <a:r>
              <a:rPr lang="en-US" sz="2200" dirty="0" err="1">
                <a:solidFill>
                  <a:srgbClr val="000000"/>
                </a:solidFill>
                <a:latin typeface="Bookman Old Style"/>
                <a:ea typeface="Times New Roman"/>
                <a:cs typeface="BookmanOldStyle"/>
              </a:rPr>
              <a:t>dilakukan</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dengan</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memperhatikan</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kondisi</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sebagai</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berikut</a:t>
            </a:r>
            <a:r>
              <a:rPr lang="en-US" sz="2200" dirty="0">
                <a:solidFill>
                  <a:srgbClr val="000000"/>
                </a:solidFill>
                <a:latin typeface="Bookman Old Style"/>
                <a:ea typeface="Times New Roman"/>
                <a:cs typeface="BookmanOldStyle"/>
              </a:rPr>
              <a:t>:</a:t>
            </a:r>
            <a:endParaRPr lang="en-US" sz="2200" dirty="0">
              <a:ea typeface="Times New Roman"/>
              <a:cs typeface="Times New Roman"/>
            </a:endParaRPr>
          </a:p>
          <a:p>
            <a:pPr marL="450215" marR="0" indent="-212090" algn="just">
              <a:lnSpc>
                <a:spcPct val="125000"/>
              </a:lnSpc>
              <a:spcBef>
                <a:spcPts val="0"/>
              </a:spcBef>
              <a:spcAft>
                <a:spcPts val="0"/>
              </a:spcAft>
            </a:pPr>
            <a:r>
              <a:rPr lang="en-US" sz="2200" dirty="0" err="1" smtClean="0">
                <a:solidFill>
                  <a:srgbClr val="000000"/>
                </a:solidFill>
                <a:latin typeface="Bookman Old Style"/>
                <a:ea typeface="Times New Roman"/>
                <a:cs typeface="BookmanOldStyle"/>
              </a:rPr>
              <a:t>a.Apabila</a:t>
            </a:r>
            <a:r>
              <a:rPr lang="en-US" sz="2200" dirty="0" smtClean="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hanya</a:t>
            </a:r>
            <a:r>
              <a:rPr lang="en-US" sz="2200" dirty="0">
                <a:solidFill>
                  <a:srgbClr val="000000"/>
                </a:solidFill>
                <a:latin typeface="Bookman Old Style"/>
                <a:ea typeface="Times New Roman"/>
                <a:cs typeface="BookmanOldStyle"/>
              </a:rPr>
              <a:t> 1 (</a:t>
            </a:r>
            <a:r>
              <a:rPr lang="en-US" sz="2200" dirty="0" err="1">
                <a:solidFill>
                  <a:srgbClr val="000000"/>
                </a:solidFill>
                <a:latin typeface="Bookman Old Style"/>
                <a:ea typeface="Times New Roman"/>
                <a:cs typeface="BookmanOldStyle"/>
              </a:rPr>
              <a:t>satu</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Penyedia</a:t>
            </a:r>
            <a:r>
              <a:rPr lang="en-US" sz="2200" dirty="0">
                <a:solidFill>
                  <a:srgbClr val="000000"/>
                </a:solidFill>
                <a:latin typeface="Bookman Old Style"/>
                <a:ea typeface="Times New Roman"/>
                <a:cs typeface="BookmanOldStyle"/>
              </a:rPr>
              <a:t> yang lulus, </a:t>
            </a:r>
            <a:r>
              <a:rPr lang="en-US" sz="2200" dirty="0" err="1">
                <a:solidFill>
                  <a:srgbClr val="000000"/>
                </a:solidFill>
                <a:latin typeface="Bookman Old Style"/>
                <a:ea typeface="Times New Roman"/>
                <a:cs typeface="BookmanOldStyle"/>
              </a:rPr>
              <a:t>maka</a:t>
            </a:r>
            <a:r>
              <a:rPr lang="en-US" sz="2200" dirty="0">
                <a:solidFill>
                  <a:srgbClr val="000000"/>
                </a:solidFill>
                <a:latin typeface="Bookman Old Style"/>
                <a:ea typeface="Times New Roman"/>
                <a:cs typeface="BookmanOldStyle"/>
              </a:rPr>
              <a:t> TPK </a:t>
            </a:r>
            <a:r>
              <a:rPr lang="en-US" sz="2200" dirty="0" err="1">
                <a:solidFill>
                  <a:srgbClr val="000000"/>
                </a:solidFill>
                <a:latin typeface="Bookman Old Style"/>
                <a:ea typeface="Times New Roman"/>
                <a:cs typeface="BookmanOldStyle"/>
              </a:rPr>
              <a:t>melakukan</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negosiasi</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dan</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dituangkan</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dalam</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Berita</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Acara</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Hasil</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Negosiasi</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atau</a:t>
            </a:r>
            <a:endParaRPr lang="en-US" sz="2200" dirty="0">
              <a:latin typeface="Times New Roman"/>
              <a:ea typeface="Times New Roman"/>
            </a:endParaRPr>
          </a:p>
          <a:p>
            <a:pPr marL="450215" marR="0" indent="-212090" algn="just">
              <a:lnSpc>
                <a:spcPct val="125000"/>
              </a:lnSpc>
              <a:spcBef>
                <a:spcPts val="0"/>
              </a:spcBef>
              <a:spcAft>
                <a:spcPts val="0"/>
              </a:spcAft>
            </a:pPr>
            <a:r>
              <a:rPr lang="en-US" sz="2200" dirty="0" err="1" smtClean="0">
                <a:solidFill>
                  <a:srgbClr val="000000"/>
                </a:solidFill>
                <a:latin typeface="Bookman Old Style"/>
                <a:ea typeface="Times New Roman"/>
                <a:cs typeface="BookmanOldStyle"/>
              </a:rPr>
              <a:t>b.Apabila</a:t>
            </a:r>
            <a:r>
              <a:rPr lang="en-US" sz="2200" dirty="0" smtClean="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lebih</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dari</a:t>
            </a:r>
            <a:r>
              <a:rPr lang="en-US" sz="2200" dirty="0">
                <a:solidFill>
                  <a:srgbClr val="000000"/>
                </a:solidFill>
                <a:latin typeface="Bookman Old Style"/>
                <a:ea typeface="Times New Roman"/>
                <a:cs typeface="BookmanOldStyle"/>
              </a:rPr>
              <a:t> 1 (</a:t>
            </a:r>
            <a:r>
              <a:rPr lang="en-US" sz="2200" dirty="0" err="1">
                <a:solidFill>
                  <a:srgbClr val="000000"/>
                </a:solidFill>
                <a:latin typeface="Bookman Old Style"/>
                <a:ea typeface="Times New Roman"/>
                <a:cs typeface="BookmanOldStyle"/>
              </a:rPr>
              <a:t>satu</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Penyedia</a:t>
            </a:r>
            <a:r>
              <a:rPr lang="en-US" sz="2200" dirty="0">
                <a:solidFill>
                  <a:srgbClr val="000000"/>
                </a:solidFill>
                <a:latin typeface="Bookman Old Style"/>
                <a:ea typeface="Times New Roman"/>
                <a:cs typeface="BookmanOldStyle"/>
              </a:rPr>
              <a:t> yang lulus </a:t>
            </a:r>
            <a:r>
              <a:rPr lang="en-US" sz="2200" dirty="0" err="1">
                <a:solidFill>
                  <a:srgbClr val="000000"/>
                </a:solidFill>
                <a:latin typeface="Bookman Old Style"/>
                <a:ea typeface="Times New Roman"/>
                <a:cs typeface="BookmanOldStyle"/>
              </a:rPr>
              <a:t>dengan</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harga</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penawaran</a:t>
            </a:r>
            <a:r>
              <a:rPr lang="en-US" sz="2200" dirty="0">
                <a:solidFill>
                  <a:srgbClr val="000000"/>
                </a:solidFill>
                <a:latin typeface="Bookman Old Style"/>
                <a:ea typeface="Times New Roman"/>
                <a:cs typeface="BookmanOldStyle"/>
              </a:rPr>
              <a:t> yang </a:t>
            </a:r>
            <a:r>
              <a:rPr lang="en-US" sz="2200" dirty="0" err="1">
                <a:solidFill>
                  <a:srgbClr val="000000"/>
                </a:solidFill>
                <a:latin typeface="Bookman Old Style"/>
                <a:ea typeface="Times New Roman"/>
                <a:cs typeface="BookmanOldStyle"/>
              </a:rPr>
              <a:t>sama</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maka</a:t>
            </a:r>
            <a:r>
              <a:rPr lang="en-US" sz="2200" dirty="0">
                <a:solidFill>
                  <a:srgbClr val="000000"/>
                </a:solidFill>
                <a:latin typeface="Bookman Old Style"/>
                <a:ea typeface="Times New Roman"/>
                <a:cs typeface="BookmanOldStyle"/>
              </a:rPr>
              <a:t> TPK </a:t>
            </a:r>
            <a:r>
              <a:rPr lang="en-US" sz="2200" dirty="0" err="1">
                <a:solidFill>
                  <a:srgbClr val="000000"/>
                </a:solidFill>
                <a:latin typeface="Bookman Old Style"/>
                <a:ea typeface="Times New Roman"/>
                <a:cs typeface="BookmanOldStyle"/>
              </a:rPr>
              <a:t>melakukan</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negosiasi</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dengan</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setiap</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Penyedia</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untuk</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memperoleh</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harga</a:t>
            </a:r>
            <a:r>
              <a:rPr lang="en-US" sz="2200" dirty="0">
                <a:solidFill>
                  <a:srgbClr val="000000"/>
                </a:solidFill>
                <a:latin typeface="Bookman Old Style"/>
                <a:ea typeface="Times New Roman"/>
                <a:cs typeface="BookmanOldStyle"/>
              </a:rPr>
              <a:t> yang </a:t>
            </a:r>
            <a:r>
              <a:rPr lang="en-US" sz="2200" dirty="0" err="1">
                <a:solidFill>
                  <a:srgbClr val="000000"/>
                </a:solidFill>
                <a:latin typeface="Bookman Old Style"/>
                <a:ea typeface="Times New Roman"/>
                <a:cs typeface="BookmanOldStyle"/>
              </a:rPr>
              <a:t>lebih</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rendah</a:t>
            </a:r>
            <a:r>
              <a:rPr lang="en-US" sz="2200" dirty="0">
                <a:solidFill>
                  <a:srgbClr val="000000"/>
                </a:solidFill>
                <a:latin typeface="Bookman Old Style"/>
                <a:ea typeface="Times New Roman"/>
                <a:cs typeface="BookmanOldStyle"/>
              </a:rPr>
              <a:t> yang </a:t>
            </a:r>
            <a:r>
              <a:rPr lang="en-US" sz="2200" dirty="0" err="1">
                <a:solidFill>
                  <a:srgbClr val="000000"/>
                </a:solidFill>
                <a:latin typeface="Bookman Old Style"/>
                <a:ea typeface="Times New Roman"/>
                <a:cs typeface="BookmanOldStyle"/>
              </a:rPr>
              <a:t>dituangkan</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dalam</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Berita</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Acara</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Hasil</a:t>
            </a:r>
            <a:r>
              <a:rPr lang="en-US" sz="2200" dirty="0">
                <a:solidFill>
                  <a:srgbClr val="000000"/>
                </a:solidFill>
                <a:latin typeface="Bookman Old Style"/>
                <a:ea typeface="Times New Roman"/>
                <a:cs typeface="BookmanOldStyle"/>
              </a:rPr>
              <a:t> </a:t>
            </a:r>
            <a:r>
              <a:rPr lang="en-US" sz="2200" dirty="0" err="1">
                <a:solidFill>
                  <a:srgbClr val="000000"/>
                </a:solidFill>
                <a:latin typeface="Bookman Old Style"/>
                <a:ea typeface="Times New Roman"/>
                <a:cs typeface="BookmanOldStyle"/>
              </a:rPr>
              <a:t>Negosiasi</a:t>
            </a:r>
            <a:r>
              <a:rPr lang="en-US" sz="2200" dirty="0">
                <a:solidFill>
                  <a:srgbClr val="000000"/>
                </a:solidFill>
                <a:latin typeface="Bookman Old Style"/>
                <a:ea typeface="Times New Roman"/>
                <a:cs typeface="BookmanOldStyle"/>
              </a:rPr>
              <a:t>.</a:t>
            </a:r>
            <a:endParaRPr lang="en-US" sz="2200" dirty="0">
              <a:latin typeface="Times New Roman"/>
              <a:ea typeface="Times New Roman"/>
            </a:endParaRPr>
          </a:p>
          <a:p>
            <a:endParaRPr lang="en-US" sz="2200" dirty="0"/>
          </a:p>
        </p:txBody>
      </p:sp>
    </p:spTree>
    <p:extLst>
      <p:ext uri="{BB962C8B-B14F-4D97-AF65-F5344CB8AC3E}">
        <p14:creationId xmlns:p14="http://schemas.microsoft.com/office/powerpoint/2010/main" val="22851589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marL="0" lvl="0" indent="0" algn="just">
              <a:lnSpc>
                <a:spcPct val="125000"/>
              </a:lnSpc>
              <a:spcBef>
                <a:spcPts val="0"/>
              </a:spcBef>
              <a:buSzPts val="1200"/>
              <a:buNone/>
            </a:pPr>
            <a:r>
              <a:rPr lang="en-US" sz="2400" dirty="0" smtClean="0">
                <a:solidFill>
                  <a:srgbClr val="000000"/>
                </a:solidFill>
                <a:latin typeface="Bookman Old Style"/>
                <a:ea typeface="Times New Roman"/>
                <a:cs typeface="BookmanOldStyle"/>
              </a:rPr>
              <a:t>(9)</a:t>
            </a:r>
            <a:r>
              <a:rPr lang="en-US" sz="2400" dirty="0" err="1" smtClean="0">
                <a:solidFill>
                  <a:srgbClr val="000000"/>
                </a:solidFill>
                <a:latin typeface="Bookman Old Style"/>
                <a:ea typeface="Times New Roman"/>
                <a:cs typeface="BookmanOldStyle"/>
              </a:rPr>
              <a:t>Penetapan</a:t>
            </a:r>
            <a:r>
              <a:rPr lang="en-US" sz="2400" dirty="0" smtClean="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Pemenang</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sebagaimana</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dimaksud</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pada</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ayat</a:t>
            </a:r>
            <a:r>
              <a:rPr lang="en-US" sz="2400" dirty="0">
                <a:solidFill>
                  <a:srgbClr val="000000"/>
                </a:solidFill>
                <a:latin typeface="Bookman Old Style"/>
                <a:ea typeface="Times New Roman"/>
                <a:cs typeface="BookmanOldStyle"/>
              </a:rPr>
              <a:t> (</a:t>
            </a:r>
            <a:r>
              <a:rPr lang="id-ID" sz="2400" dirty="0">
                <a:solidFill>
                  <a:srgbClr val="000000"/>
                </a:solidFill>
                <a:latin typeface="Bookman Old Style"/>
                <a:ea typeface="Times New Roman"/>
                <a:cs typeface="BookmanOldStyle"/>
              </a:rPr>
              <a:t>3</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huruf</a:t>
            </a:r>
            <a:r>
              <a:rPr lang="en-US" sz="2400" dirty="0">
                <a:solidFill>
                  <a:srgbClr val="000000"/>
                </a:solidFill>
                <a:latin typeface="Bookman Old Style"/>
                <a:ea typeface="Times New Roman"/>
                <a:cs typeface="BookmanOldStyle"/>
              </a:rPr>
              <a:t> f </a:t>
            </a:r>
            <a:r>
              <a:rPr lang="en-US" sz="2400" dirty="0" err="1">
                <a:solidFill>
                  <a:srgbClr val="000000"/>
                </a:solidFill>
                <a:latin typeface="Bookman Old Style"/>
                <a:ea typeface="Times New Roman"/>
                <a:cs typeface="BookmanOldStyle"/>
              </a:rPr>
              <a:t>dilakukan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oleh</a:t>
            </a:r>
            <a:r>
              <a:rPr lang="en-US" sz="2400" dirty="0">
                <a:solidFill>
                  <a:srgbClr val="000000"/>
                </a:solidFill>
                <a:latin typeface="Bookman Old Style"/>
                <a:ea typeface="Times New Roman"/>
                <a:cs typeface="BookmanOldStyle"/>
              </a:rPr>
              <a:t> TPK </a:t>
            </a:r>
            <a:r>
              <a:rPr lang="en-US" sz="2400" dirty="0" err="1">
                <a:solidFill>
                  <a:srgbClr val="000000"/>
                </a:solidFill>
                <a:latin typeface="Bookman Old Style"/>
                <a:ea typeface="Times New Roman"/>
                <a:cs typeface="BookmanOldStyle"/>
              </a:rPr>
              <a:t>kepada</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Penyedia</a:t>
            </a:r>
            <a:r>
              <a:rPr lang="en-US" sz="2400" dirty="0">
                <a:solidFill>
                  <a:srgbClr val="000000"/>
                </a:solidFill>
                <a:latin typeface="Bookman Old Style"/>
                <a:ea typeface="Times New Roman"/>
                <a:cs typeface="BookmanOldStyle"/>
              </a:rPr>
              <a:t> yang </a:t>
            </a:r>
            <a:r>
              <a:rPr lang="en-US" sz="2400" dirty="0" err="1">
                <a:solidFill>
                  <a:srgbClr val="000000"/>
                </a:solidFill>
                <a:latin typeface="Bookman Old Style"/>
                <a:ea typeface="Times New Roman"/>
                <a:cs typeface="BookmanOldStyle"/>
              </a:rPr>
              <a:t>memiliki</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harga</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penawaran</a:t>
            </a:r>
            <a:r>
              <a:rPr lang="en-US" sz="2400" dirty="0">
                <a:solidFill>
                  <a:srgbClr val="000000"/>
                </a:solidFill>
                <a:latin typeface="Bookman Old Style"/>
                <a:ea typeface="Times New Roman"/>
                <a:cs typeface="BookmanOldStyle"/>
              </a:rPr>
              <a:t> </a:t>
            </a:r>
            <a:r>
              <a:rPr lang="en-US" sz="2400" dirty="0" err="1" smtClean="0">
                <a:solidFill>
                  <a:srgbClr val="000000"/>
                </a:solidFill>
                <a:latin typeface="Bookman Old Style"/>
                <a:ea typeface="Times New Roman"/>
                <a:cs typeface="BookmanOldStyle"/>
              </a:rPr>
              <a:t>terendah</a:t>
            </a:r>
            <a:r>
              <a:rPr lang="en-US" sz="2400" dirty="0" smtClean="0">
                <a:solidFill>
                  <a:srgbClr val="000000"/>
                </a:solidFill>
                <a:latin typeface="Bookman Old Style"/>
                <a:ea typeface="Times New Roman"/>
                <a:cs typeface="BookmanOldStyle"/>
              </a:rPr>
              <a:t>.</a:t>
            </a:r>
            <a:endParaRPr lang="en-US" sz="2400" dirty="0" smtClean="0">
              <a:ea typeface="Times New Roman"/>
              <a:cs typeface="Times New Roman"/>
            </a:endParaRPr>
          </a:p>
          <a:p>
            <a:pPr marL="0" lvl="0" indent="0" algn="just">
              <a:lnSpc>
                <a:spcPct val="125000"/>
              </a:lnSpc>
              <a:spcBef>
                <a:spcPts val="0"/>
              </a:spcBef>
              <a:buSzPts val="1200"/>
              <a:buNone/>
            </a:pPr>
            <a:r>
              <a:rPr lang="en-US" sz="2400" dirty="0" smtClean="0">
                <a:solidFill>
                  <a:srgbClr val="000000"/>
                </a:solidFill>
                <a:latin typeface="Bookman Old Style"/>
                <a:ea typeface="Times New Roman"/>
                <a:cs typeface="Times New Roman"/>
              </a:rPr>
              <a:t>(10)</a:t>
            </a:r>
            <a:r>
              <a:rPr lang="en-US" sz="2400" dirty="0" err="1" smtClean="0">
                <a:solidFill>
                  <a:srgbClr val="000000"/>
                </a:solidFill>
                <a:latin typeface="Bookman Old Style"/>
                <a:ea typeface="Times New Roman"/>
                <a:cs typeface="BookmanOldStyle"/>
              </a:rPr>
              <a:t>Transaksi</a:t>
            </a:r>
            <a:r>
              <a:rPr lang="en-US" sz="2400" dirty="0" smtClean="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dituangkan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dalam</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bentuk</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surat</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perjanjian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antara</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Pelaksana</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Teknis</a:t>
            </a:r>
            <a:r>
              <a:rPr lang="en-US" sz="2400" dirty="0">
                <a:solidFill>
                  <a:srgbClr val="000000"/>
                </a:solidFill>
                <a:latin typeface="Bookman Old Style"/>
                <a:ea typeface="Times New Roman"/>
                <a:cs typeface="BookmanOldStyle"/>
              </a:rPr>
              <a:t>/</a:t>
            </a:r>
            <a:r>
              <a:rPr lang="en-US" sz="2400" dirty="0" err="1">
                <a:solidFill>
                  <a:srgbClr val="000000"/>
                </a:solidFill>
                <a:latin typeface="Bookman Old Style"/>
                <a:ea typeface="Times New Roman"/>
                <a:cs typeface="BookmanOldStyle"/>
              </a:rPr>
              <a:t>Kaur</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sebagai</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pelaksana</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kegiatan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anggaran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dengan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Penyedia</a:t>
            </a:r>
            <a:r>
              <a:rPr lang="en-US" sz="2400" dirty="0">
                <a:solidFill>
                  <a:srgbClr val="000000"/>
                </a:solidFill>
                <a:latin typeface="Bookman Old Style"/>
                <a:ea typeface="Times New Roman"/>
                <a:cs typeface="BookmanOldStyle"/>
              </a:rPr>
              <a:t>.</a:t>
            </a:r>
            <a:endParaRPr lang="en-US" sz="2400" dirty="0">
              <a:ea typeface="Times New Roman"/>
              <a:cs typeface="Times New Roman"/>
            </a:endParaRPr>
          </a:p>
          <a:p>
            <a:endParaRPr lang="en-US" dirty="0"/>
          </a:p>
        </p:txBody>
      </p:sp>
    </p:spTree>
    <p:extLst>
      <p:ext uri="{BB962C8B-B14F-4D97-AF65-F5344CB8AC3E}">
        <p14:creationId xmlns:p14="http://schemas.microsoft.com/office/powerpoint/2010/main" val="159013754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nSpc>
                <a:spcPct val="125000"/>
              </a:lnSpc>
              <a:spcBef>
                <a:spcPts val="0"/>
              </a:spcBef>
            </a:pPr>
            <a:r>
              <a:rPr lang="en-US" sz="3200" dirty="0" err="1">
                <a:solidFill>
                  <a:srgbClr val="000000"/>
                </a:solidFill>
                <a:latin typeface="Bookman Old Style"/>
                <a:ea typeface="Times New Roman"/>
                <a:cs typeface="BookmanOldStyle"/>
              </a:rPr>
              <a:t>Bukti</a:t>
            </a:r>
            <a:r>
              <a:rPr lang="en-US" sz="3200" dirty="0">
                <a:solidFill>
                  <a:srgbClr val="000000"/>
                </a:solidFill>
                <a:latin typeface="Bookman Old Style"/>
                <a:ea typeface="Times New Roman"/>
                <a:cs typeface="BookmanOldStyle"/>
              </a:rPr>
              <a:t> </a:t>
            </a:r>
            <a:r>
              <a:rPr lang="en-US" sz="3200" dirty="0" err="1">
                <a:solidFill>
                  <a:srgbClr val="000000"/>
                </a:solidFill>
                <a:latin typeface="Bookman Old Style"/>
                <a:ea typeface="Times New Roman"/>
                <a:cs typeface="BookmanOldStyle"/>
              </a:rPr>
              <a:t>Transaksi</a:t>
            </a:r>
            <a:r>
              <a:rPr lang="en-US" sz="3200" dirty="0">
                <a:latin typeface="Times New Roman"/>
                <a:ea typeface="Times New Roman"/>
              </a:rPr>
              <a:t/>
            </a:r>
            <a:br>
              <a:rPr lang="en-US" sz="3200" dirty="0">
                <a:latin typeface="Times New Roman"/>
                <a:ea typeface="Times New Roman"/>
              </a:rPr>
            </a:br>
            <a:r>
              <a:rPr lang="en-US" sz="3200" dirty="0" err="1" smtClean="0">
                <a:latin typeface="Times New Roman"/>
                <a:ea typeface="Times New Roman"/>
              </a:rPr>
              <a:t>Pasal</a:t>
            </a:r>
            <a:r>
              <a:rPr lang="en-US" sz="3200" dirty="0" smtClean="0">
                <a:latin typeface="Times New Roman"/>
                <a:ea typeface="Times New Roman"/>
              </a:rPr>
              <a:t> 25</a:t>
            </a:r>
            <a:endParaRPr lang="en-US" sz="3200" dirty="0"/>
          </a:p>
        </p:txBody>
      </p:sp>
      <p:sp>
        <p:nvSpPr>
          <p:cNvPr id="3" name="Content Placeholder 2"/>
          <p:cNvSpPr>
            <a:spLocks noGrp="1"/>
          </p:cNvSpPr>
          <p:nvPr>
            <p:ph idx="1"/>
          </p:nvPr>
        </p:nvSpPr>
        <p:spPr/>
        <p:txBody>
          <a:bodyPr>
            <a:normAutofit fontScale="85000" lnSpcReduction="20000"/>
          </a:bodyPr>
          <a:lstStyle/>
          <a:p>
            <a:pPr lvl="0" algn="just">
              <a:lnSpc>
                <a:spcPct val="125000"/>
              </a:lnSpc>
              <a:spcBef>
                <a:spcPts val="0"/>
              </a:spcBef>
              <a:buFont typeface="+mj-lt"/>
              <a:buAutoNum type="arabicParenBoth"/>
            </a:pPr>
            <a:r>
              <a:rPr lang="en-US" dirty="0" err="1">
                <a:solidFill>
                  <a:srgbClr val="000000"/>
                </a:solidFill>
                <a:latin typeface="Bookman Old Style"/>
                <a:ea typeface="Times New Roman"/>
                <a:cs typeface="BookmanOldStyle"/>
              </a:rPr>
              <a:t>Bukti</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transaksi</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Pengadaan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terdiri</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atas</a:t>
            </a:r>
            <a:r>
              <a:rPr lang="en-US" dirty="0">
                <a:solidFill>
                  <a:srgbClr val="000000"/>
                </a:solidFill>
                <a:latin typeface="Bookman Old Style"/>
                <a:ea typeface="Times New Roman"/>
                <a:cs typeface="BookmanOldStyle"/>
              </a:rPr>
              <a:t>:</a:t>
            </a:r>
            <a:endParaRPr lang="en-US" sz="2800" dirty="0">
              <a:ea typeface="Times New Roman"/>
              <a:cs typeface="Times New Roman"/>
            </a:endParaRPr>
          </a:p>
          <a:p>
            <a:pPr marL="238125" marR="0" algn="just">
              <a:lnSpc>
                <a:spcPct val="125000"/>
              </a:lnSpc>
              <a:spcBef>
                <a:spcPts val="0"/>
              </a:spcBef>
              <a:spcAft>
                <a:spcPts val="0"/>
              </a:spcAft>
            </a:pPr>
            <a:r>
              <a:rPr lang="en-US" dirty="0">
                <a:solidFill>
                  <a:srgbClr val="000000"/>
                </a:solidFill>
                <a:latin typeface="Bookman Old Style"/>
                <a:ea typeface="Times New Roman"/>
                <a:cs typeface="BookmanOldStyle"/>
              </a:rPr>
              <a:t>a. </a:t>
            </a:r>
            <a:r>
              <a:rPr lang="en-US" dirty="0" err="1">
                <a:solidFill>
                  <a:srgbClr val="000000"/>
                </a:solidFill>
                <a:latin typeface="Bookman Old Style"/>
                <a:ea typeface="Times New Roman"/>
                <a:cs typeface="BookmanOldStyle"/>
              </a:rPr>
              <a:t>bukti</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pembelian</a:t>
            </a:r>
            <a:r>
              <a:rPr lang="en-US" dirty="0">
                <a:solidFill>
                  <a:srgbClr val="000000"/>
                </a:solidFill>
                <a:latin typeface="Bookman Old Style"/>
                <a:ea typeface="Times New Roman"/>
                <a:cs typeface="BookmanOldStyle"/>
              </a:rPr>
              <a:t>; </a:t>
            </a:r>
            <a:r>
              <a:rPr lang="en-US" dirty="0" err="1" smtClean="0">
                <a:solidFill>
                  <a:srgbClr val="000000"/>
                </a:solidFill>
                <a:latin typeface="Bookman Old Style"/>
                <a:ea typeface="Times New Roman"/>
                <a:cs typeface="BookmanOldStyle"/>
              </a:rPr>
              <a:t>dan</a:t>
            </a:r>
            <a:endParaRPr lang="en-US" dirty="0">
              <a:latin typeface="Times New Roman"/>
              <a:ea typeface="Times New Roman"/>
            </a:endParaRPr>
          </a:p>
          <a:p>
            <a:pPr marL="238125" marR="0" algn="just">
              <a:lnSpc>
                <a:spcPct val="125000"/>
              </a:lnSpc>
              <a:spcBef>
                <a:spcPts val="0"/>
              </a:spcBef>
              <a:spcAft>
                <a:spcPts val="0"/>
              </a:spcAft>
            </a:pPr>
            <a:r>
              <a:rPr lang="en-US" dirty="0" smtClean="0">
                <a:solidFill>
                  <a:srgbClr val="000000"/>
                </a:solidFill>
                <a:latin typeface="Bookman Old Style"/>
                <a:ea typeface="Times New Roman"/>
                <a:cs typeface="BookmanOldStyle"/>
              </a:rPr>
              <a:t>b. </a:t>
            </a:r>
            <a:r>
              <a:rPr lang="en-US" dirty="0" err="1">
                <a:solidFill>
                  <a:srgbClr val="000000"/>
                </a:solidFill>
                <a:latin typeface="Bookman Old Style"/>
                <a:ea typeface="Times New Roman"/>
                <a:cs typeface="BookmanOldStyle"/>
              </a:rPr>
              <a:t>surat</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perjanjian</a:t>
            </a:r>
            <a:r>
              <a:rPr lang="en-US" dirty="0">
                <a:solidFill>
                  <a:srgbClr val="000000"/>
                </a:solidFill>
                <a:latin typeface="Bookman Old Style"/>
                <a:ea typeface="Times New Roman"/>
                <a:cs typeface="BookmanOldStyle"/>
              </a:rPr>
              <a:t>.</a:t>
            </a:r>
            <a:endParaRPr lang="en-US" dirty="0">
              <a:latin typeface="Times New Roman"/>
              <a:ea typeface="Times New Roman"/>
            </a:endParaRPr>
          </a:p>
          <a:p>
            <a:pPr lvl="0" algn="just">
              <a:lnSpc>
                <a:spcPct val="125000"/>
              </a:lnSpc>
              <a:spcBef>
                <a:spcPts val="0"/>
              </a:spcBef>
              <a:buFont typeface="+mj-lt"/>
              <a:buAutoNum type="arabicParenBoth"/>
            </a:pPr>
            <a:r>
              <a:rPr lang="en-US" dirty="0" err="1">
                <a:solidFill>
                  <a:srgbClr val="000000"/>
                </a:solidFill>
                <a:latin typeface="Bookman Old Style"/>
                <a:ea typeface="Times New Roman"/>
                <a:cs typeface="BookmanOldStyle"/>
              </a:rPr>
              <a:t>Bukti</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pembelian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sebagaimana</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dimaksud</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pada</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ayat</a:t>
            </a:r>
            <a:r>
              <a:rPr lang="en-US" dirty="0">
                <a:solidFill>
                  <a:srgbClr val="000000"/>
                </a:solidFill>
                <a:latin typeface="Bookman Old Style"/>
                <a:ea typeface="Times New Roman"/>
                <a:cs typeface="BookmanOldStyle"/>
              </a:rPr>
              <a:t> (1) </a:t>
            </a:r>
            <a:r>
              <a:rPr lang="en-US" dirty="0" err="1">
                <a:solidFill>
                  <a:srgbClr val="000000"/>
                </a:solidFill>
                <a:latin typeface="Bookman Old Style"/>
                <a:ea typeface="Times New Roman"/>
                <a:cs typeface="BookmanOldStyle"/>
              </a:rPr>
              <a:t>huruf</a:t>
            </a:r>
            <a:r>
              <a:rPr lang="en-US" dirty="0">
                <a:solidFill>
                  <a:srgbClr val="000000"/>
                </a:solidFill>
                <a:latin typeface="Bookman Old Style"/>
                <a:ea typeface="Times New Roman"/>
                <a:cs typeface="BookmanOldStyle"/>
              </a:rPr>
              <a:t> a </a:t>
            </a:r>
            <a:r>
              <a:rPr lang="en-US" dirty="0" err="1">
                <a:solidFill>
                  <a:srgbClr val="000000"/>
                </a:solidFill>
                <a:latin typeface="Bookman Old Style"/>
                <a:ea typeface="Times New Roman"/>
                <a:cs typeface="BookmanOldStyle"/>
              </a:rPr>
              <a:t>dapat</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berupa</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setruk</a:t>
            </a:r>
            <a:r>
              <a:rPr lang="en-US" dirty="0">
                <a:solidFill>
                  <a:srgbClr val="000000"/>
                </a:solidFill>
                <a:latin typeface="Bookman Old Style"/>
                <a:ea typeface="Times New Roman"/>
                <a:cs typeface="BookmanOldStyle"/>
              </a:rPr>
              <a:t>, nota </a:t>
            </a:r>
            <a:r>
              <a:rPr lang="en-US" dirty="0" err="1">
                <a:solidFill>
                  <a:srgbClr val="000000"/>
                </a:solidFill>
                <a:latin typeface="Bookman Old Style"/>
                <a:ea typeface="Times New Roman"/>
                <a:cs typeface="BookmanOldStyle"/>
              </a:rPr>
              <a:t>dan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kuitansi</a:t>
            </a:r>
            <a:r>
              <a:rPr lang="en-US" dirty="0" smtClean="0">
                <a:solidFill>
                  <a:srgbClr val="000000"/>
                </a:solidFill>
                <a:latin typeface="Bookman Old Style"/>
                <a:ea typeface="Times New Roman"/>
                <a:cs typeface="BookmanOldStyle"/>
              </a:rPr>
              <a:t>.</a:t>
            </a:r>
            <a:endParaRPr lang="en-US" sz="2800" dirty="0">
              <a:ea typeface="Times New Roman"/>
              <a:cs typeface="Times New Roman"/>
            </a:endParaRPr>
          </a:p>
          <a:p>
            <a:pPr lvl="0" algn="just">
              <a:lnSpc>
                <a:spcPct val="125000"/>
              </a:lnSpc>
              <a:spcBef>
                <a:spcPts val="0"/>
              </a:spcBef>
              <a:buFont typeface="+mj-lt"/>
              <a:buAutoNum type="arabicParenBoth"/>
            </a:pPr>
            <a:r>
              <a:rPr lang="en-US" dirty="0" err="1">
                <a:solidFill>
                  <a:srgbClr val="000000"/>
                </a:solidFill>
                <a:latin typeface="Bookman Old Style"/>
                <a:ea typeface="Times New Roman"/>
                <a:cs typeface="BookmanOldStyle"/>
              </a:rPr>
              <a:t>Surat</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perjanjian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sebagaimana</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dimaksud</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pada</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ayat</a:t>
            </a:r>
            <a:r>
              <a:rPr lang="en-US" dirty="0">
                <a:solidFill>
                  <a:srgbClr val="000000"/>
                </a:solidFill>
                <a:latin typeface="Bookman Old Style"/>
                <a:ea typeface="Times New Roman"/>
                <a:cs typeface="BookmanOldStyle"/>
              </a:rPr>
              <a:t> (1) </a:t>
            </a:r>
            <a:r>
              <a:rPr lang="en-US" dirty="0" err="1">
                <a:solidFill>
                  <a:srgbClr val="000000"/>
                </a:solidFill>
                <a:latin typeface="Bookman Old Style"/>
                <a:ea typeface="Times New Roman"/>
                <a:cs typeface="BookmanOldStyle"/>
              </a:rPr>
              <a:t>huruf</a:t>
            </a:r>
            <a:r>
              <a:rPr lang="en-US" dirty="0">
                <a:solidFill>
                  <a:srgbClr val="000000"/>
                </a:solidFill>
                <a:latin typeface="Bookman Old Style"/>
                <a:ea typeface="Times New Roman"/>
                <a:cs typeface="BookmanOldStyle"/>
              </a:rPr>
              <a:t> </a:t>
            </a:r>
            <a:r>
              <a:rPr lang="en-US" dirty="0" smtClean="0">
                <a:solidFill>
                  <a:srgbClr val="000000"/>
                </a:solidFill>
                <a:latin typeface="Bookman Old Style"/>
                <a:ea typeface="Times New Roman"/>
                <a:cs typeface="BookmanOldStyle"/>
              </a:rPr>
              <a:t>b </a:t>
            </a:r>
            <a:r>
              <a:rPr lang="en-US" dirty="0" err="1">
                <a:solidFill>
                  <a:srgbClr val="000000"/>
                </a:solidFill>
                <a:latin typeface="Bookman Old Style"/>
                <a:ea typeface="Times New Roman"/>
                <a:cs typeface="BookmanOldStyle"/>
              </a:rPr>
              <a:t>digunakan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untuk</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Pengadaan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dengan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metode</a:t>
            </a:r>
            <a:r>
              <a:rPr lang="en-US" dirty="0">
                <a:solidFill>
                  <a:srgbClr val="000000"/>
                </a:solidFill>
                <a:latin typeface="Bookman Old Style"/>
                <a:ea typeface="Times New Roman"/>
                <a:cs typeface="BookmanOldStyle"/>
              </a:rPr>
              <a:t> </a:t>
            </a:r>
            <a:r>
              <a:rPr lang="en-US" dirty="0" err="1" smtClean="0">
                <a:solidFill>
                  <a:srgbClr val="000000"/>
                </a:solidFill>
                <a:latin typeface="Bookman Old Style"/>
                <a:ea typeface="Times New Roman"/>
                <a:cs typeface="BookmanOldStyle"/>
              </a:rPr>
              <a:t>Penawaran</a:t>
            </a:r>
            <a:r>
              <a:rPr lang="en-US" dirty="0" smtClean="0">
                <a:solidFill>
                  <a:srgbClr val="000000"/>
                </a:solidFill>
                <a:latin typeface="Bookman Old Style"/>
                <a:ea typeface="Times New Roman"/>
                <a:cs typeface="BookmanOldStyle"/>
              </a:rPr>
              <a:t> </a:t>
            </a:r>
            <a:r>
              <a:rPr lang="en-US" dirty="0" err="1" smtClean="0">
                <a:solidFill>
                  <a:srgbClr val="000000"/>
                </a:solidFill>
                <a:latin typeface="Bookman Old Style"/>
                <a:ea typeface="Times New Roman"/>
                <a:cs typeface="BookmanOldStyle"/>
              </a:rPr>
              <a:t>atau</a:t>
            </a:r>
            <a:r>
              <a:rPr lang="en-US" dirty="0" smtClean="0">
                <a:solidFill>
                  <a:srgbClr val="000000"/>
                </a:solidFill>
                <a:latin typeface="Bookman Old Style"/>
                <a:ea typeface="Times New Roman"/>
                <a:cs typeface="BookmanOldStyle"/>
              </a:rPr>
              <a:t> </a:t>
            </a:r>
            <a:r>
              <a:rPr lang="en-US" dirty="0" err="1" smtClean="0">
                <a:solidFill>
                  <a:srgbClr val="000000"/>
                </a:solidFill>
                <a:latin typeface="Bookman Old Style"/>
                <a:ea typeface="Times New Roman"/>
                <a:cs typeface="BookmanOldStyle"/>
              </a:rPr>
              <a:t>Lelang</a:t>
            </a:r>
            <a:endParaRPr lang="en-US" sz="2800" dirty="0">
              <a:ea typeface="Times New Roman"/>
              <a:cs typeface="Times New Roman"/>
            </a:endParaRPr>
          </a:p>
          <a:p>
            <a:endParaRPr lang="en-US" dirty="0"/>
          </a:p>
        </p:txBody>
      </p:sp>
    </p:spTree>
    <p:extLst>
      <p:ext uri="{BB962C8B-B14F-4D97-AF65-F5344CB8AC3E}">
        <p14:creationId xmlns:p14="http://schemas.microsoft.com/office/powerpoint/2010/main" val="246626690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nSpc>
                <a:spcPct val="125000"/>
              </a:lnSpc>
              <a:spcBef>
                <a:spcPts val="0"/>
              </a:spcBef>
            </a:pPr>
            <a:r>
              <a:rPr lang="en-US" sz="3000" dirty="0" smtClean="0">
                <a:solidFill>
                  <a:srgbClr val="000000"/>
                </a:solidFill>
                <a:latin typeface="Bookman Old Style"/>
                <a:ea typeface="Times New Roman"/>
                <a:cs typeface="BookmanOldStyle"/>
              </a:rPr>
              <a:t>BAB XIV</a:t>
            </a:r>
            <a:br>
              <a:rPr lang="en-US" sz="3000" dirty="0" smtClean="0">
                <a:solidFill>
                  <a:srgbClr val="000000"/>
                </a:solidFill>
                <a:latin typeface="Bookman Old Style"/>
                <a:ea typeface="Times New Roman"/>
                <a:cs typeface="BookmanOldStyle"/>
              </a:rPr>
            </a:br>
            <a:r>
              <a:rPr lang="en-US" sz="3000" dirty="0" smtClean="0">
                <a:solidFill>
                  <a:srgbClr val="000000"/>
                </a:solidFill>
                <a:latin typeface="Bookman Old Style"/>
                <a:ea typeface="Times New Roman"/>
                <a:cs typeface="BookmanOldStyle"/>
              </a:rPr>
              <a:t>PELAPORAN </a:t>
            </a:r>
            <a:r>
              <a:rPr lang="en-US" sz="3000" dirty="0">
                <a:solidFill>
                  <a:srgbClr val="000000"/>
                </a:solidFill>
                <a:latin typeface="Bookman Old Style"/>
                <a:ea typeface="Times New Roman"/>
                <a:cs typeface="BookmanOldStyle"/>
              </a:rPr>
              <a:t>DAN SERAH TERIMA</a:t>
            </a:r>
            <a:r>
              <a:rPr lang="en-US" sz="3000" dirty="0">
                <a:latin typeface="Times New Roman"/>
                <a:ea typeface="Times New Roman"/>
              </a:rPr>
              <a:t/>
            </a:r>
            <a:br>
              <a:rPr lang="en-US" sz="3000" dirty="0">
                <a:latin typeface="Times New Roman"/>
                <a:ea typeface="Times New Roman"/>
              </a:rPr>
            </a:br>
            <a:r>
              <a:rPr lang="en-US" sz="3000" dirty="0" err="1" smtClean="0">
                <a:latin typeface="Times New Roman"/>
                <a:ea typeface="Times New Roman"/>
              </a:rPr>
              <a:t>Pasal</a:t>
            </a:r>
            <a:r>
              <a:rPr lang="en-US" sz="3000" dirty="0" smtClean="0">
                <a:latin typeface="Times New Roman"/>
                <a:ea typeface="Times New Roman"/>
              </a:rPr>
              <a:t> 33</a:t>
            </a:r>
            <a:endParaRPr lang="en-US" sz="3000" dirty="0"/>
          </a:p>
        </p:txBody>
      </p:sp>
      <p:sp>
        <p:nvSpPr>
          <p:cNvPr id="3" name="Content Placeholder 2"/>
          <p:cNvSpPr>
            <a:spLocks noGrp="1"/>
          </p:cNvSpPr>
          <p:nvPr>
            <p:ph idx="1"/>
          </p:nvPr>
        </p:nvSpPr>
        <p:spPr>
          <a:xfrm>
            <a:off x="457200" y="1828800"/>
            <a:ext cx="8229600" cy="4495800"/>
          </a:xfrm>
        </p:spPr>
        <p:txBody>
          <a:bodyPr>
            <a:normAutofit fontScale="70000" lnSpcReduction="20000"/>
          </a:bodyPr>
          <a:lstStyle/>
          <a:p>
            <a:pPr lvl="0" algn="just">
              <a:lnSpc>
                <a:spcPct val="125000"/>
              </a:lnSpc>
              <a:spcBef>
                <a:spcPts val="0"/>
              </a:spcBef>
              <a:buFont typeface="+mj-lt"/>
              <a:buAutoNum type="arabicParenBoth"/>
              <a:tabLst>
                <a:tab pos="240030" algn="l"/>
              </a:tabLst>
            </a:pPr>
            <a:r>
              <a:rPr lang="en-US" dirty="0">
                <a:solidFill>
                  <a:srgbClr val="000000"/>
                </a:solidFill>
                <a:latin typeface="Bookman Old Style"/>
                <a:ea typeface="Times New Roman"/>
                <a:cs typeface="BookmanOldStyle"/>
              </a:rPr>
              <a:t>TPK </a:t>
            </a:r>
            <a:r>
              <a:rPr lang="en-US" dirty="0" err="1">
                <a:solidFill>
                  <a:srgbClr val="000000"/>
                </a:solidFill>
                <a:latin typeface="Bookman Old Style"/>
                <a:ea typeface="Times New Roman"/>
                <a:cs typeface="BookmanOldStyle"/>
              </a:rPr>
              <a:t>melaporkan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kepada</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Pelaksana</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Teknis</a:t>
            </a:r>
            <a:r>
              <a:rPr lang="en-US" dirty="0">
                <a:solidFill>
                  <a:srgbClr val="000000"/>
                </a:solidFill>
                <a:latin typeface="Bookman Old Style"/>
                <a:ea typeface="Times New Roman"/>
                <a:cs typeface="BookmanOldStyle"/>
              </a:rPr>
              <a:t>/</a:t>
            </a:r>
            <a:r>
              <a:rPr lang="en-US" dirty="0" err="1">
                <a:solidFill>
                  <a:srgbClr val="000000"/>
                </a:solidFill>
                <a:latin typeface="Bookman Old Style"/>
                <a:ea typeface="Times New Roman"/>
                <a:cs typeface="BookmanOldStyle"/>
              </a:rPr>
              <a:t>Kaur</a:t>
            </a:r>
            <a:r>
              <a:rPr lang="en-US" dirty="0">
                <a:solidFill>
                  <a:srgbClr val="000000"/>
                </a:solidFill>
                <a:latin typeface="Bookman Old Style"/>
                <a:ea typeface="Times New Roman"/>
                <a:cs typeface="BookmanOldStyle"/>
              </a:rPr>
              <a:t>:</a:t>
            </a:r>
            <a:endParaRPr lang="en-US" sz="2800" dirty="0">
              <a:ea typeface="Times New Roman"/>
              <a:cs typeface="Times New Roman"/>
            </a:endParaRPr>
          </a:p>
          <a:p>
            <a:pPr marL="238125" marR="0" algn="just">
              <a:lnSpc>
                <a:spcPct val="125000"/>
              </a:lnSpc>
              <a:spcBef>
                <a:spcPts val="0"/>
              </a:spcBef>
              <a:spcAft>
                <a:spcPts val="0"/>
              </a:spcAft>
            </a:pPr>
            <a:r>
              <a:rPr lang="en-US" dirty="0" err="1" smtClean="0">
                <a:solidFill>
                  <a:srgbClr val="000000"/>
                </a:solidFill>
                <a:latin typeface="Bookman Old Style"/>
                <a:ea typeface="Times New Roman"/>
                <a:cs typeface="BookmanOldStyle"/>
              </a:rPr>
              <a:t>a.kemajuan</a:t>
            </a:r>
            <a:r>
              <a:rPr lang="en-US" dirty="0" smtClean="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pelaksanaan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Pengadaan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dan</a:t>
            </a:r>
            <a:endParaRPr lang="en-US" dirty="0">
              <a:latin typeface="Times New Roman"/>
              <a:ea typeface="Times New Roman"/>
            </a:endParaRPr>
          </a:p>
          <a:p>
            <a:pPr marL="238125" marR="0" algn="just">
              <a:lnSpc>
                <a:spcPct val="125000"/>
              </a:lnSpc>
              <a:spcBef>
                <a:spcPts val="0"/>
              </a:spcBef>
              <a:spcAft>
                <a:spcPts val="0"/>
              </a:spcAft>
            </a:pPr>
            <a:r>
              <a:rPr lang="en-US" dirty="0" err="1" smtClean="0">
                <a:solidFill>
                  <a:srgbClr val="000000"/>
                </a:solidFill>
                <a:latin typeface="Bookman Old Style"/>
                <a:ea typeface="Times New Roman"/>
                <a:cs typeface="BookmanOldStyle"/>
              </a:rPr>
              <a:t>b.pelaksanaan</a:t>
            </a:r>
            <a:r>
              <a:rPr lang="en-US" dirty="0" smtClean="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Pengadaan</a:t>
            </a:r>
            <a:r>
              <a:rPr lang="en-US" dirty="0">
                <a:solidFill>
                  <a:srgbClr val="000000"/>
                </a:solidFill>
                <a:latin typeface="Bookman Old Style"/>
                <a:ea typeface="Times New Roman"/>
                <a:cs typeface="BookmanOldStyle"/>
              </a:rPr>
              <a:t> yang </a:t>
            </a:r>
            <a:r>
              <a:rPr lang="en-US" dirty="0" err="1">
                <a:solidFill>
                  <a:srgbClr val="000000"/>
                </a:solidFill>
                <a:latin typeface="Bookman Old Style"/>
                <a:ea typeface="Times New Roman"/>
                <a:cs typeface="BookmanOldStyle"/>
              </a:rPr>
              <a:t>telah</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selesai</a:t>
            </a:r>
            <a:r>
              <a:rPr lang="en-US" dirty="0">
                <a:solidFill>
                  <a:srgbClr val="000000"/>
                </a:solidFill>
                <a:latin typeface="Bookman Old Style"/>
                <a:ea typeface="Times New Roman"/>
                <a:cs typeface="BookmanOldStyle"/>
              </a:rPr>
              <a:t> 100% (</a:t>
            </a:r>
            <a:r>
              <a:rPr lang="en-US" dirty="0" err="1">
                <a:solidFill>
                  <a:srgbClr val="000000"/>
                </a:solidFill>
                <a:latin typeface="Bookman Old Style"/>
                <a:ea typeface="Times New Roman"/>
                <a:cs typeface="BookmanOldStyle"/>
              </a:rPr>
              <a:t>seratus</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persen</a:t>
            </a:r>
            <a:r>
              <a:rPr lang="en-US" dirty="0">
                <a:solidFill>
                  <a:srgbClr val="000000"/>
                </a:solidFill>
                <a:latin typeface="Bookman Old Style"/>
                <a:ea typeface="Times New Roman"/>
                <a:cs typeface="BookmanOldStyle"/>
              </a:rPr>
              <a:t>).</a:t>
            </a:r>
            <a:endParaRPr lang="en-US" dirty="0">
              <a:latin typeface="Times New Roman"/>
              <a:ea typeface="Times New Roman"/>
            </a:endParaRPr>
          </a:p>
          <a:p>
            <a:pPr lvl="0" algn="just">
              <a:lnSpc>
                <a:spcPct val="125000"/>
              </a:lnSpc>
              <a:spcBef>
                <a:spcPts val="0"/>
              </a:spcBef>
              <a:buFont typeface="+mj-lt"/>
              <a:buAutoNum type="arabicParenBoth"/>
              <a:tabLst>
                <a:tab pos="240030" algn="l"/>
              </a:tabLst>
            </a:pPr>
            <a:r>
              <a:rPr lang="en-US" dirty="0" err="1">
                <a:solidFill>
                  <a:srgbClr val="000000"/>
                </a:solidFill>
                <a:latin typeface="Bookman Old Style"/>
                <a:ea typeface="Times New Roman"/>
                <a:cs typeface="BookmanOldStyle"/>
              </a:rPr>
              <a:t>Laporan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sebagaimana</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dimaksud</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pada</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ayat</a:t>
            </a:r>
            <a:r>
              <a:rPr lang="en-US" dirty="0">
                <a:solidFill>
                  <a:srgbClr val="000000"/>
                </a:solidFill>
                <a:latin typeface="Bookman Old Style"/>
                <a:ea typeface="Times New Roman"/>
                <a:cs typeface="BookmanOldStyle"/>
              </a:rPr>
              <a:t> (1) </a:t>
            </a:r>
            <a:r>
              <a:rPr lang="en-US" dirty="0" err="1">
                <a:solidFill>
                  <a:srgbClr val="000000"/>
                </a:solidFill>
                <a:latin typeface="Bookman Old Style"/>
                <a:ea typeface="Times New Roman"/>
                <a:cs typeface="BookmanOldStyle"/>
              </a:rPr>
              <a:t>disertai</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dengan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dokumen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pendukungnya</a:t>
            </a:r>
            <a:r>
              <a:rPr lang="en-US" dirty="0">
                <a:solidFill>
                  <a:srgbClr val="000000"/>
                </a:solidFill>
                <a:latin typeface="Bookman Old Style"/>
                <a:ea typeface="Times New Roman"/>
                <a:cs typeface="BookmanOldStyle"/>
              </a:rPr>
              <a:t>.</a:t>
            </a:r>
            <a:endParaRPr lang="en-US" sz="2800" dirty="0">
              <a:ea typeface="Times New Roman"/>
              <a:cs typeface="Times New Roman"/>
            </a:endParaRPr>
          </a:p>
          <a:p>
            <a:pPr lvl="0" algn="just">
              <a:lnSpc>
                <a:spcPct val="125000"/>
              </a:lnSpc>
              <a:spcBef>
                <a:spcPts val="0"/>
              </a:spcBef>
              <a:buFont typeface="+mj-lt"/>
              <a:buAutoNum type="arabicParenBoth"/>
              <a:tabLst>
                <a:tab pos="240030" algn="l"/>
              </a:tabLst>
            </a:pPr>
            <a:r>
              <a:rPr lang="en-US" dirty="0" err="1">
                <a:solidFill>
                  <a:srgbClr val="000000"/>
                </a:solidFill>
                <a:latin typeface="Bookman Old Style"/>
                <a:ea typeface="Times New Roman"/>
                <a:cs typeface="BookmanOldStyle"/>
              </a:rPr>
              <a:t>Berdasarkan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laporan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sebagaimana</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dimaksud</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pada</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ayat</a:t>
            </a:r>
            <a:r>
              <a:rPr lang="en-US" dirty="0">
                <a:solidFill>
                  <a:srgbClr val="000000"/>
                </a:solidFill>
                <a:latin typeface="Bookman Old Style"/>
                <a:ea typeface="Times New Roman"/>
                <a:cs typeface="BookmanOldStyle"/>
              </a:rPr>
              <a:t>(1) </a:t>
            </a:r>
            <a:r>
              <a:rPr lang="en-US" dirty="0" err="1">
                <a:solidFill>
                  <a:srgbClr val="000000"/>
                </a:solidFill>
                <a:latin typeface="Bookman Old Style"/>
                <a:ea typeface="Times New Roman"/>
                <a:cs typeface="BookmanOldStyle"/>
              </a:rPr>
              <a:t>huruf</a:t>
            </a:r>
            <a:r>
              <a:rPr lang="en-US" dirty="0">
                <a:solidFill>
                  <a:srgbClr val="000000"/>
                </a:solidFill>
                <a:latin typeface="Bookman Old Style"/>
                <a:ea typeface="Times New Roman"/>
                <a:cs typeface="BookmanOldStyle"/>
              </a:rPr>
              <a:t> b, </a:t>
            </a:r>
            <a:r>
              <a:rPr lang="en-US" dirty="0" err="1">
                <a:solidFill>
                  <a:srgbClr val="000000"/>
                </a:solidFill>
                <a:latin typeface="Bookman Old Style"/>
                <a:ea typeface="Times New Roman"/>
                <a:cs typeface="BookmanOldStyle"/>
              </a:rPr>
              <a:t>Pelaksana</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Teknis</a:t>
            </a:r>
            <a:r>
              <a:rPr lang="en-US" dirty="0">
                <a:solidFill>
                  <a:srgbClr val="000000"/>
                </a:solidFill>
                <a:latin typeface="Bookman Old Style"/>
                <a:ea typeface="Times New Roman"/>
                <a:cs typeface="BookmanOldStyle"/>
              </a:rPr>
              <a:t>/</a:t>
            </a:r>
            <a:r>
              <a:rPr lang="en-US" dirty="0" err="1">
                <a:solidFill>
                  <a:srgbClr val="000000"/>
                </a:solidFill>
                <a:latin typeface="Bookman Old Style"/>
                <a:ea typeface="Times New Roman"/>
                <a:cs typeface="BookmanOldStyle"/>
              </a:rPr>
              <a:t>Kaur</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menerima</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hasil</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kegiatan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Pengadaan</a:t>
            </a:r>
            <a:r>
              <a:rPr lang="en-US" dirty="0">
                <a:solidFill>
                  <a:srgbClr val="000000"/>
                </a:solidFill>
                <a:latin typeface="Bookman Old Style"/>
                <a:ea typeface="Times New Roman"/>
                <a:cs typeface="BookmanOldStyle"/>
              </a:rPr>
              <a:t>:</a:t>
            </a:r>
            <a:endParaRPr lang="en-US" sz="2800" dirty="0">
              <a:ea typeface="Times New Roman"/>
              <a:cs typeface="Times New Roman"/>
            </a:endParaRPr>
          </a:p>
          <a:p>
            <a:pPr marL="450215" marR="0" indent="-212090" algn="just">
              <a:lnSpc>
                <a:spcPct val="125000"/>
              </a:lnSpc>
              <a:spcBef>
                <a:spcPts val="0"/>
              </a:spcBef>
              <a:spcAft>
                <a:spcPts val="0"/>
              </a:spcAft>
            </a:pPr>
            <a:r>
              <a:rPr lang="en-US" dirty="0">
                <a:solidFill>
                  <a:srgbClr val="000000"/>
                </a:solidFill>
                <a:latin typeface="Bookman Old Style"/>
                <a:ea typeface="Times New Roman"/>
                <a:cs typeface="BookmanOldStyle"/>
              </a:rPr>
              <a:t>a. </a:t>
            </a:r>
            <a:r>
              <a:rPr lang="en-US" dirty="0" err="1">
                <a:solidFill>
                  <a:srgbClr val="000000"/>
                </a:solidFill>
                <a:latin typeface="Bookman Old Style"/>
                <a:ea typeface="Times New Roman"/>
                <a:cs typeface="BookmanOldStyle"/>
              </a:rPr>
              <a:t>melalui</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Swakelola</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dari</a:t>
            </a:r>
            <a:r>
              <a:rPr lang="en-US" dirty="0">
                <a:solidFill>
                  <a:srgbClr val="000000"/>
                </a:solidFill>
                <a:latin typeface="Bookman Old Style"/>
                <a:ea typeface="Times New Roman"/>
                <a:cs typeface="BookmanOldStyle"/>
              </a:rPr>
              <a:t> TPK </a:t>
            </a:r>
            <a:r>
              <a:rPr lang="en-US" dirty="0" err="1">
                <a:solidFill>
                  <a:srgbClr val="000000"/>
                </a:solidFill>
                <a:latin typeface="Bookman Old Style"/>
                <a:ea typeface="Times New Roman"/>
                <a:cs typeface="BookmanOldStyle"/>
              </a:rPr>
              <a:t>dengan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menandatangani</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Berita</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Acara</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Serah</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Terima</a:t>
            </a:r>
            <a:r>
              <a:rPr lang="en-US" dirty="0">
                <a:solidFill>
                  <a:srgbClr val="000000"/>
                </a:solidFill>
                <a:latin typeface="Bookman Old Style"/>
                <a:ea typeface="Times New Roman"/>
                <a:cs typeface="BookmanOldStyle"/>
              </a:rPr>
              <a:t> (BAST); </a:t>
            </a:r>
            <a:r>
              <a:rPr lang="en-US" dirty="0" err="1">
                <a:solidFill>
                  <a:srgbClr val="000000"/>
                </a:solidFill>
                <a:latin typeface="Bookman Old Style"/>
                <a:ea typeface="Times New Roman"/>
                <a:cs typeface="BookmanOldStyle"/>
              </a:rPr>
              <a:t>atau</a:t>
            </a:r>
            <a:endParaRPr lang="en-US" dirty="0">
              <a:latin typeface="Times New Roman"/>
              <a:ea typeface="Times New Roman"/>
            </a:endParaRPr>
          </a:p>
          <a:p>
            <a:pPr marL="450215" marR="0" indent="-212090" algn="just">
              <a:lnSpc>
                <a:spcPct val="125000"/>
              </a:lnSpc>
              <a:spcBef>
                <a:spcPts val="0"/>
              </a:spcBef>
              <a:spcAft>
                <a:spcPts val="0"/>
              </a:spcAft>
            </a:pPr>
            <a:r>
              <a:rPr lang="en-US" dirty="0">
                <a:solidFill>
                  <a:srgbClr val="000000"/>
                </a:solidFill>
                <a:latin typeface="Bookman Old Style"/>
                <a:ea typeface="Times New Roman"/>
                <a:cs typeface="BookmanOldStyle"/>
              </a:rPr>
              <a:t>b. </a:t>
            </a:r>
            <a:r>
              <a:rPr lang="en-US" dirty="0" err="1">
                <a:solidFill>
                  <a:srgbClr val="000000"/>
                </a:solidFill>
                <a:latin typeface="Bookman Old Style"/>
                <a:ea typeface="Times New Roman"/>
                <a:cs typeface="BookmanOldStyle"/>
              </a:rPr>
              <a:t>melalui</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Penyedia</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dengan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menandatangani</a:t>
            </a:r>
            <a:r>
              <a:rPr lang="en-US" dirty="0">
                <a:solidFill>
                  <a:srgbClr val="000000"/>
                </a:solidFill>
                <a:latin typeface="Bookman Old Style"/>
                <a:ea typeface="Times New Roman"/>
                <a:cs typeface="BookmanOldStyle"/>
              </a:rPr>
              <a:t> BAST.</a:t>
            </a:r>
            <a:endParaRPr lang="en-US" dirty="0">
              <a:latin typeface="Times New Roman"/>
              <a:ea typeface="Times New Roman"/>
            </a:endParaRPr>
          </a:p>
          <a:p>
            <a:endParaRPr lang="en-US" dirty="0"/>
          </a:p>
        </p:txBody>
      </p:sp>
    </p:spTree>
    <p:extLst>
      <p:ext uri="{BB962C8B-B14F-4D97-AF65-F5344CB8AC3E}">
        <p14:creationId xmlns:p14="http://schemas.microsoft.com/office/powerpoint/2010/main" val="374291187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marL="514350" lvl="0" indent="-514350" algn="just">
              <a:lnSpc>
                <a:spcPct val="125000"/>
              </a:lnSpc>
              <a:spcBef>
                <a:spcPts val="0"/>
              </a:spcBef>
              <a:buFont typeface="+mj-lt"/>
              <a:buAutoNum type="arabicParenR" startAt="4"/>
              <a:tabLst>
                <a:tab pos="240030" algn="l"/>
              </a:tabLst>
            </a:pPr>
            <a:r>
              <a:rPr lang="en-US" dirty="0" err="1">
                <a:solidFill>
                  <a:srgbClr val="000000"/>
                </a:solidFill>
                <a:latin typeface="Bookman Old Style"/>
                <a:ea typeface="Times New Roman"/>
                <a:cs typeface="BookmanOldStyle"/>
              </a:rPr>
              <a:t>Pelaksana</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Teknis</a:t>
            </a:r>
            <a:r>
              <a:rPr lang="en-US" dirty="0">
                <a:solidFill>
                  <a:srgbClr val="000000"/>
                </a:solidFill>
                <a:latin typeface="Bookman Old Style"/>
                <a:ea typeface="Times New Roman"/>
                <a:cs typeface="BookmanOldStyle"/>
              </a:rPr>
              <a:t>/</a:t>
            </a:r>
            <a:r>
              <a:rPr lang="en-US" dirty="0" err="1">
                <a:solidFill>
                  <a:srgbClr val="000000"/>
                </a:solidFill>
                <a:latin typeface="Bookman Old Style"/>
                <a:ea typeface="Times New Roman"/>
                <a:cs typeface="BookmanOldStyle"/>
              </a:rPr>
              <a:t>Kaur</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menyerahkan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hasil</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kegiatan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dari</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Pengadaan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sesuai</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bidang</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tugasnya</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kepada</a:t>
            </a:r>
            <a:r>
              <a:rPr lang="en-US" dirty="0">
                <a:solidFill>
                  <a:srgbClr val="000000"/>
                </a:solidFill>
                <a:latin typeface="Bookman Old Style"/>
                <a:ea typeface="Times New Roman"/>
                <a:cs typeface="BookmanOldStyle"/>
              </a:rPr>
              <a:t> </a:t>
            </a:r>
            <a:r>
              <a:rPr lang="id-ID" dirty="0">
                <a:solidFill>
                  <a:srgbClr val="000000"/>
                </a:solidFill>
                <a:latin typeface="Bookman Old Style"/>
                <a:ea typeface="Times New Roman"/>
                <a:cs typeface="BookmanOldStyle"/>
              </a:rPr>
              <a:t>Lurah</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dengan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berita</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acara</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penyerahan</a:t>
            </a:r>
            <a:r>
              <a:rPr lang="en-US" dirty="0">
                <a:solidFill>
                  <a:srgbClr val="000000"/>
                </a:solidFill>
                <a:latin typeface="Bookman Old Style"/>
                <a:ea typeface="Times New Roman"/>
                <a:cs typeface="BookmanOldStyle"/>
              </a:rPr>
              <a:t>.</a:t>
            </a:r>
            <a:endParaRPr lang="en-US" sz="2800" dirty="0">
              <a:ea typeface="Times New Roman"/>
              <a:cs typeface="Times New Roman"/>
            </a:endParaRPr>
          </a:p>
          <a:p>
            <a:pPr marL="514350" lvl="0" indent="-514350" algn="just">
              <a:lnSpc>
                <a:spcPct val="125000"/>
              </a:lnSpc>
              <a:spcBef>
                <a:spcPts val="0"/>
              </a:spcBef>
              <a:buFont typeface="+mj-lt"/>
              <a:buAutoNum type="arabicParenR" startAt="4"/>
              <a:tabLst>
                <a:tab pos="240030" algn="l"/>
              </a:tabLst>
            </a:pPr>
            <a:r>
              <a:rPr lang="en-US" dirty="0" err="1">
                <a:solidFill>
                  <a:srgbClr val="000000"/>
                </a:solidFill>
                <a:latin typeface="Bookman Old Style"/>
                <a:ea typeface="Times New Roman"/>
                <a:cs typeface="BookmanOldStyle"/>
              </a:rPr>
              <a:t>Pelaksana</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Teknis</a:t>
            </a:r>
            <a:r>
              <a:rPr lang="en-US" dirty="0">
                <a:solidFill>
                  <a:srgbClr val="000000"/>
                </a:solidFill>
                <a:latin typeface="Bookman Old Style"/>
                <a:ea typeface="Times New Roman"/>
                <a:cs typeface="BookmanOldStyle"/>
              </a:rPr>
              <a:t>/</a:t>
            </a:r>
            <a:r>
              <a:rPr lang="en-US" dirty="0" err="1">
                <a:solidFill>
                  <a:srgbClr val="000000"/>
                </a:solidFill>
                <a:latin typeface="Bookman Old Style"/>
                <a:ea typeface="Times New Roman"/>
                <a:cs typeface="BookmanOldStyle"/>
              </a:rPr>
              <a:t>Kaur</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melakukan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pengarsipan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dokumen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terkait</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Pengadaan</a:t>
            </a:r>
            <a:r>
              <a:rPr lang="en-US" dirty="0">
                <a:solidFill>
                  <a:srgbClr val="000000"/>
                </a:solidFill>
                <a:latin typeface="Bookman Old Style"/>
                <a:ea typeface="Times New Roman"/>
                <a:cs typeface="BookmanOldStyle"/>
              </a:rPr>
              <a:t> yang </a:t>
            </a:r>
            <a:r>
              <a:rPr lang="en-US" dirty="0" err="1">
                <a:solidFill>
                  <a:srgbClr val="000000"/>
                </a:solidFill>
                <a:latin typeface="Bookman Old Style"/>
                <a:ea typeface="Times New Roman"/>
                <a:cs typeface="BookmanOldStyle"/>
              </a:rPr>
              <a:t>telah</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dilaksanakan</a:t>
            </a:r>
            <a:r>
              <a:rPr lang="en-US" dirty="0">
                <a:solidFill>
                  <a:srgbClr val="000000"/>
                </a:solidFill>
                <a:latin typeface="Bookman Old Style"/>
                <a:ea typeface="Times New Roman"/>
                <a:cs typeface="BookmanOldStyle"/>
              </a:rPr>
              <a:t>.</a:t>
            </a:r>
            <a:endParaRPr lang="en-US" sz="2800" dirty="0">
              <a:ea typeface="Times New Roman"/>
              <a:cs typeface="Times New Roman"/>
            </a:endParaRPr>
          </a:p>
          <a:p>
            <a:pPr marL="514350" lvl="0" indent="-514350" algn="just">
              <a:lnSpc>
                <a:spcPct val="125000"/>
              </a:lnSpc>
              <a:spcBef>
                <a:spcPts val="0"/>
              </a:spcBef>
              <a:buFont typeface="+mj-lt"/>
              <a:buAutoNum type="arabicParenR" startAt="4"/>
              <a:tabLst>
                <a:tab pos="240030" algn="l"/>
              </a:tabLst>
            </a:pPr>
            <a:r>
              <a:rPr lang="en-US" dirty="0" err="1">
                <a:solidFill>
                  <a:srgbClr val="000000"/>
                </a:solidFill>
                <a:latin typeface="Bookman Old Style"/>
                <a:ea typeface="Times New Roman"/>
                <a:cs typeface="BookmanOldStyle"/>
              </a:rPr>
              <a:t>Dokumen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terkait</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Pengadaan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sebagaimana</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dimaksud</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pada</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ayat</a:t>
            </a:r>
            <a:r>
              <a:rPr lang="en-US" dirty="0">
                <a:solidFill>
                  <a:srgbClr val="000000"/>
                </a:solidFill>
                <a:latin typeface="Bookman Old Style"/>
                <a:ea typeface="Times New Roman"/>
                <a:cs typeface="BookmanOldStyle"/>
              </a:rPr>
              <a:t> (4) </a:t>
            </a:r>
            <a:r>
              <a:rPr lang="en-US" dirty="0" err="1">
                <a:solidFill>
                  <a:srgbClr val="000000"/>
                </a:solidFill>
                <a:latin typeface="Bookman Old Style"/>
                <a:ea typeface="Times New Roman"/>
                <a:cs typeface="BookmanOldStyle"/>
              </a:rPr>
              <a:t>dan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ayat</a:t>
            </a:r>
            <a:r>
              <a:rPr lang="en-US" dirty="0">
                <a:solidFill>
                  <a:srgbClr val="000000"/>
                </a:solidFill>
                <a:latin typeface="Bookman Old Style"/>
                <a:ea typeface="Times New Roman"/>
                <a:cs typeface="BookmanOldStyle"/>
              </a:rPr>
              <a:t> (5) </a:t>
            </a:r>
            <a:r>
              <a:rPr lang="en-US" dirty="0" err="1">
                <a:solidFill>
                  <a:srgbClr val="000000"/>
                </a:solidFill>
                <a:latin typeface="Bookman Old Style"/>
                <a:ea typeface="Times New Roman"/>
                <a:cs typeface="BookmanOldStyle"/>
              </a:rPr>
              <a:t>harus</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disimpan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dan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dapat</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diakses</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oleh</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pihak</a:t>
            </a:r>
            <a:r>
              <a:rPr lang="en-US" dirty="0">
                <a:solidFill>
                  <a:srgbClr val="000000"/>
                </a:solidFill>
                <a:latin typeface="Bookman Old Style"/>
                <a:ea typeface="Times New Roman"/>
                <a:cs typeface="BookmanOldStyle"/>
              </a:rPr>
              <a:t> yang </a:t>
            </a:r>
            <a:r>
              <a:rPr lang="en-US" dirty="0" err="1">
                <a:solidFill>
                  <a:srgbClr val="000000"/>
                </a:solidFill>
                <a:latin typeface="Bookman Old Style"/>
                <a:ea typeface="Times New Roman"/>
                <a:cs typeface="BookmanOldStyle"/>
              </a:rPr>
              <a:t>memiliki</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kewenangan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untuk</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melakukan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pengawasan</a:t>
            </a:r>
            <a:r>
              <a:rPr lang="en-US" dirty="0">
                <a:solidFill>
                  <a:srgbClr val="000000"/>
                </a:solidFill>
                <a:latin typeface="Bookman Old Style"/>
                <a:ea typeface="Times New Roman"/>
                <a:cs typeface="BookmanOldStyle"/>
              </a:rPr>
              <a:t>.</a:t>
            </a:r>
            <a:endParaRPr lang="en-US" sz="2800" dirty="0">
              <a:ea typeface="Times New Roman"/>
              <a:cs typeface="Times New Roman"/>
            </a:endParaRPr>
          </a:p>
          <a:p>
            <a:endParaRPr lang="en-US" dirty="0"/>
          </a:p>
        </p:txBody>
      </p:sp>
    </p:spTree>
    <p:extLst>
      <p:ext uri="{BB962C8B-B14F-4D97-AF65-F5344CB8AC3E}">
        <p14:creationId xmlns:p14="http://schemas.microsoft.com/office/powerpoint/2010/main" val="43818762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429000"/>
            <a:ext cx="8229600" cy="2697163"/>
          </a:xfrm>
        </p:spPr>
        <p:txBody>
          <a:bodyPr/>
          <a:lstStyle/>
          <a:p>
            <a:pPr marL="0" indent="0" algn="ctr">
              <a:buNone/>
            </a:pPr>
            <a:r>
              <a:rPr lang="id-ID" dirty="0" smtClean="0"/>
              <a:t>SELESAI</a:t>
            </a:r>
            <a:endParaRPr lang="en-US" dirty="0"/>
          </a:p>
        </p:txBody>
      </p:sp>
    </p:spTree>
    <p:extLst>
      <p:ext uri="{BB962C8B-B14F-4D97-AF65-F5344CB8AC3E}">
        <p14:creationId xmlns:p14="http://schemas.microsoft.com/office/powerpoint/2010/main" val="20966009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p:spPr>
        <p:txBody>
          <a:bodyPr>
            <a:noAutofit/>
          </a:bodyPr>
          <a:lstStyle/>
          <a:p>
            <a:pPr>
              <a:lnSpc>
                <a:spcPct val="125000"/>
              </a:lnSpc>
              <a:spcBef>
                <a:spcPts val="0"/>
              </a:spcBef>
            </a:pPr>
            <a:r>
              <a:rPr lang="en-US" sz="2800" dirty="0" smtClean="0">
                <a:solidFill>
                  <a:srgbClr val="000000"/>
                </a:solidFill>
                <a:latin typeface="Bookman Old Style"/>
                <a:ea typeface="Times New Roman"/>
                <a:cs typeface="BookmanOldStyle"/>
              </a:rPr>
              <a:t>BAB X</a:t>
            </a:r>
            <a:br>
              <a:rPr lang="en-US" sz="2800" dirty="0" smtClean="0">
                <a:solidFill>
                  <a:srgbClr val="000000"/>
                </a:solidFill>
                <a:latin typeface="Bookman Old Style"/>
                <a:ea typeface="Times New Roman"/>
                <a:cs typeface="BookmanOldStyle"/>
              </a:rPr>
            </a:br>
            <a:r>
              <a:rPr lang="en-US" sz="2800" dirty="0" smtClean="0">
                <a:solidFill>
                  <a:srgbClr val="000000"/>
                </a:solidFill>
                <a:latin typeface="Bookman Old Style"/>
                <a:ea typeface="Times New Roman"/>
                <a:cs typeface="BookmanOldStyle"/>
              </a:rPr>
              <a:t>KEADAAN </a:t>
            </a:r>
            <a:r>
              <a:rPr lang="en-US" sz="2800" dirty="0">
                <a:solidFill>
                  <a:srgbClr val="000000"/>
                </a:solidFill>
                <a:latin typeface="Bookman Old Style"/>
                <a:ea typeface="Times New Roman"/>
                <a:cs typeface="BookmanOldStyle"/>
              </a:rPr>
              <a:t>KAHAR</a:t>
            </a:r>
            <a:r>
              <a:rPr lang="en-US" sz="2800" dirty="0">
                <a:latin typeface="Times New Roman"/>
                <a:ea typeface="Times New Roman"/>
              </a:rPr>
              <a:t/>
            </a:r>
            <a:br>
              <a:rPr lang="en-US" sz="2800" dirty="0">
                <a:latin typeface="Times New Roman"/>
                <a:ea typeface="Times New Roman"/>
              </a:rPr>
            </a:br>
            <a:r>
              <a:rPr lang="en-US" sz="2800" dirty="0" err="1" smtClean="0">
                <a:latin typeface="Times New Roman"/>
                <a:ea typeface="Times New Roman"/>
              </a:rPr>
              <a:t>Pasal</a:t>
            </a:r>
            <a:r>
              <a:rPr lang="en-US" sz="2800" dirty="0" smtClean="0">
                <a:latin typeface="Times New Roman"/>
                <a:ea typeface="Times New Roman"/>
              </a:rPr>
              <a:t> 29</a:t>
            </a:r>
            <a:endParaRPr lang="en-US" sz="2800" dirty="0"/>
          </a:p>
        </p:txBody>
      </p:sp>
      <p:sp>
        <p:nvSpPr>
          <p:cNvPr id="3" name="Content Placeholder 2"/>
          <p:cNvSpPr>
            <a:spLocks noGrp="1"/>
          </p:cNvSpPr>
          <p:nvPr>
            <p:ph idx="1"/>
          </p:nvPr>
        </p:nvSpPr>
        <p:spPr>
          <a:xfrm>
            <a:off x="457200" y="2286000"/>
            <a:ext cx="8229600" cy="3840163"/>
          </a:xfrm>
        </p:spPr>
        <p:txBody>
          <a:bodyPr/>
          <a:lstStyle/>
          <a:p>
            <a:pPr lvl="0" algn="just">
              <a:lnSpc>
                <a:spcPct val="125000"/>
              </a:lnSpc>
              <a:spcBef>
                <a:spcPts val="0"/>
              </a:spcBef>
              <a:spcAft>
                <a:spcPts val="1000"/>
              </a:spcAft>
              <a:buFont typeface="+mj-lt"/>
              <a:buAutoNum type="arabicParenBoth"/>
            </a:pPr>
            <a:r>
              <a:rPr lang="en-US" sz="2000" dirty="0" err="1">
                <a:solidFill>
                  <a:srgbClr val="000000"/>
                </a:solidFill>
                <a:latin typeface="Bookman Old Style"/>
                <a:ea typeface="Times New Roman"/>
                <a:cs typeface="BookmanOldStyle"/>
              </a:rPr>
              <a:t>Keadaan</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kahar</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merupakan</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salah</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satu</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keadaan</a:t>
            </a:r>
            <a:r>
              <a:rPr lang="en-US" sz="2000" dirty="0">
                <a:solidFill>
                  <a:srgbClr val="000000"/>
                </a:solidFill>
                <a:latin typeface="Bookman Old Style"/>
                <a:ea typeface="Times New Roman"/>
                <a:cs typeface="BookmanOldStyle"/>
              </a:rPr>
              <a:t> yang </a:t>
            </a:r>
            <a:r>
              <a:rPr lang="en-US" sz="2000" dirty="0" err="1">
                <a:solidFill>
                  <a:srgbClr val="000000"/>
                </a:solidFill>
                <a:latin typeface="Bookman Old Style"/>
                <a:ea typeface="Times New Roman"/>
                <a:cs typeface="BookmanOldStyle"/>
              </a:rPr>
              <a:t>terjadi</a:t>
            </a:r>
            <a:r>
              <a:rPr lang="en-US" sz="2000" dirty="0">
                <a:solidFill>
                  <a:srgbClr val="000000"/>
                </a:solidFill>
                <a:latin typeface="Bookman Old Style"/>
                <a:ea typeface="Times New Roman"/>
                <a:cs typeface="BookmanOldStyle"/>
              </a:rPr>
              <a:t> di </a:t>
            </a:r>
            <a:r>
              <a:rPr lang="en-US" sz="2000" dirty="0" err="1">
                <a:solidFill>
                  <a:srgbClr val="000000"/>
                </a:solidFill>
                <a:latin typeface="Bookman Old Style"/>
                <a:ea typeface="Times New Roman"/>
                <a:cs typeface="BookmanOldStyle"/>
              </a:rPr>
              <a:t>luar</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kehendak</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para</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pihak</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dan</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tidak</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dapat</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diperkirakan</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sebelumnya</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sehingga</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kewajiban</a:t>
            </a:r>
            <a:r>
              <a:rPr lang="en-US" sz="2000" dirty="0">
                <a:solidFill>
                  <a:srgbClr val="000000"/>
                </a:solidFill>
                <a:latin typeface="Bookman Old Style"/>
                <a:ea typeface="Times New Roman"/>
                <a:cs typeface="BookmanOldStyle"/>
              </a:rPr>
              <a:t> </a:t>
            </a:r>
            <a:r>
              <a:rPr lang="en-US" sz="2000" dirty="0" smtClean="0">
                <a:solidFill>
                  <a:srgbClr val="000000"/>
                </a:solidFill>
                <a:latin typeface="Bookman Old Style"/>
                <a:ea typeface="Times New Roman"/>
                <a:cs typeface="BookmanOldStyle"/>
              </a:rPr>
              <a:t>yang </a:t>
            </a:r>
            <a:r>
              <a:rPr lang="en-US" sz="2000" dirty="0" err="1" smtClean="0">
                <a:solidFill>
                  <a:srgbClr val="000000"/>
                </a:solidFill>
                <a:latin typeface="Bookman Old Style"/>
                <a:ea typeface="Times New Roman"/>
                <a:cs typeface="BookmanOldStyle"/>
              </a:rPr>
              <a:t>ditentukan</a:t>
            </a:r>
            <a:r>
              <a:rPr lang="en-US" sz="2000" dirty="0" smtClean="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dalam</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Surat</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Perjanjian</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menjadi</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tidak</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dapat</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dipenuhi</a:t>
            </a:r>
            <a:r>
              <a:rPr lang="en-US" sz="2000" dirty="0">
                <a:solidFill>
                  <a:srgbClr val="000000"/>
                </a:solidFill>
                <a:latin typeface="Bookman Old Style"/>
                <a:ea typeface="Times New Roman"/>
                <a:cs typeface="BookmanOldStyle"/>
              </a:rPr>
              <a:t>.</a:t>
            </a:r>
            <a:endParaRPr lang="en-US" sz="2000" dirty="0">
              <a:ea typeface="Times New Roman"/>
              <a:cs typeface="Times New Roman"/>
            </a:endParaRPr>
          </a:p>
          <a:p>
            <a:pPr lvl="0" algn="just">
              <a:lnSpc>
                <a:spcPct val="125000"/>
              </a:lnSpc>
              <a:spcBef>
                <a:spcPts val="0"/>
              </a:spcBef>
              <a:buFont typeface="+mj-lt"/>
              <a:buAutoNum type="arabicParenBoth"/>
            </a:pPr>
            <a:r>
              <a:rPr lang="en-US" sz="2000" dirty="0" err="1">
                <a:solidFill>
                  <a:srgbClr val="000000"/>
                </a:solidFill>
                <a:latin typeface="Bookman Old Style"/>
                <a:ea typeface="Times New Roman"/>
                <a:cs typeface="BookmanOldStyle"/>
              </a:rPr>
              <a:t>Keterlambatan</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pelaksanaan</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pekerjaan</a:t>
            </a:r>
            <a:r>
              <a:rPr lang="en-US" sz="2000" dirty="0">
                <a:solidFill>
                  <a:srgbClr val="000000"/>
                </a:solidFill>
                <a:latin typeface="Bookman Old Style"/>
                <a:ea typeface="Times New Roman"/>
                <a:cs typeface="BookmanOldStyle"/>
              </a:rPr>
              <a:t> yang </a:t>
            </a:r>
            <a:r>
              <a:rPr lang="en-US" sz="2000" dirty="0" err="1">
                <a:solidFill>
                  <a:srgbClr val="000000"/>
                </a:solidFill>
                <a:latin typeface="Bookman Old Style"/>
                <a:ea typeface="Times New Roman"/>
                <a:cs typeface="BookmanOldStyle"/>
              </a:rPr>
              <a:t>diakibatkan</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terjadinya</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keadaan</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kahar</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tidak</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dikenakan</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sanksi</a:t>
            </a:r>
            <a:r>
              <a:rPr lang="en-US" sz="2000" dirty="0">
                <a:solidFill>
                  <a:srgbClr val="000000"/>
                </a:solidFill>
                <a:latin typeface="Bookman Old Style"/>
                <a:ea typeface="Times New Roman"/>
                <a:cs typeface="BookmanOldStyle"/>
              </a:rPr>
              <a:t>.</a:t>
            </a:r>
            <a:endParaRPr lang="en-US" sz="2000" dirty="0">
              <a:ea typeface="Times New Roman"/>
              <a:cs typeface="Times New Roman"/>
            </a:endParaRPr>
          </a:p>
          <a:p>
            <a:endParaRPr lang="en-US" dirty="0"/>
          </a:p>
        </p:txBody>
      </p:sp>
    </p:spTree>
    <p:extLst>
      <p:ext uri="{BB962C8B-B14F-4D97-AF65-F5344CB8AC3E}">
        <p14:creationId xmlns:p14="http://schemas.microsoft.com/office/powerpoint/2010/main" val="290816117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Autofit/>
          </a:bodyPr>
          <a:lstStyle/>
          <a:p>
            <a:pPr>
              <a:lnSpc>
                <a:spcPct val="125000"/>
              </a:lnSpc>
              <a:spcBef>
                <a:spcPts val="0"/>
              </a:spcBef>
            </a:pPr>
            <a:r>
              <a:rPr lang="en-US" sz="3000" dirty="0" smtClean="0">
                <a:solidFill>
                  <a:srgbClr val="000000"/>
                </a:solidFill>
                <a:latin typeface="Bookman Old Style"/>
                <a:ea typeface="Times New Roman"/>
                <a:cs typeface="BookmanOldStyle"/>
              </a:rPr>
              <a:t>BAB XI</a:t>
            </a:r>
            <a:br>
              <a:rPr lang="en-US" sz="3000" dirty="0" smtClean="0">
                <a:solidFill>
                  <a:srgbClr val="000000"/>
                </a:solidFill>
                <a:latin typeface="Bookman Old Style"/>
                <a:ea typeface="Times New Roman"/>
                <a:cs typeface="BookmanOldStyle"/>
              </a:rPr>
            </a:br>
            <a:r>
              <a:rPr lang="en-US" sz="3000" dirty="0" smtClean="0">
                <a:solidFill>
                  <a:srgbClr val="000000"/>
                </a:solidFill>
                <a:latin typeface="Bookman Old Style"/>
                <a:ea typeface="Times New Roman"/>
                <a:cs typeface="BookmanOldStyle"/>
              </a:rPr>
              <a:t>PEMUTUSAN </a:t>
            </a:r>
            <a:r>
              <a:rPr lang="en-US" sz="3000" dirty="0">
                <a:solidFill>
                  <a:srgbClr val="000000"/>
                </a:solidFill>
                <a:latin typeface="Bookman Old Style"/>
                <a:ea typeface="Times New Roman"/>
                <a:cs typeface="BookmanOldStyle"/>
              </a:rPr>
              <a:t>SURAT PERJANJIAN</a:t>
            </a:r>
            <a:r>
              <a:rPr lang="en-US" sz="3000" dirty="0">
                <a:latin typeface="Times New Roman"/>
                <a:ea typeface="Times New Roman"/>
              </a:rPr>
              <a:t/>
            </a:r>
            <a:br>
              <a:rPr lang="en-US" sz="3000" dirty="0">
                <a:latin typeface="Times New Roman"/>
                <a:ea typeface="Times New Roman"/>
              </a:rPr>
            </a:br>
            <a:r>
              <a:rPr lang="en-US" sz="3000" dirty="0" err="1" smtClean="0">
                <a:latin typeface="Times New Roman"/>
                <a:ea typeface="Times New Roman"/>
              </a:rPr>
              <a:t>Pasal</a:t>
            </a:r>
            <a:r>
              <a:rPr lang="en-US" sz="3000" dirty="0" smtClean="0">
                <a:latin typeface="Times New Roman"/>
                <a:ea typeface="Times New Roman"/>
              </a:rPr>
              <a:t> 30</a:t>
            </a:r>
            <a:endParaRPr lang="en-US" sz="3000" dirty="0"/>
          </a:p>
        </p:txBody>
      </p:sp>
      <p:sp>
        <p:nvSpPr>
          <p:cNvPr id="3" name="Content Placeholder 2"/>
          <p:cNvSpPr>
            <a:spLocks noGrp="1"/>
          </p:cNvSpPr>
          <p:nvPr>
            <p:ph idx="1"/>
          </p:nvPr>
        </p:nvSpPr>
        <p:spPr>
          <a:xfrm>
            <a:off x="457200" y="2133600"/>
            <a:ext cx="8229600" cy="4114800"/>
          </a:xfrm>
        </p:spPr>
        <p:txBody>
          <a:bodyPr>
            <a:noAutofit/>
          </a:bodyPr>
          <a:lstStyle/>
          <a:p>
            <a:pPr marL="0" marR="0" algn="just">
              <a:lnSpc>
                <a:spcPct val="125000"/>
              </a:lnSpc>
              <a:spcBef>
                <a:spcPts val="0"/>
              </a:spcBef>
              <a:spcAft>
                <a:spcPts val="0"/>
              </a:spcAft>
            </a:pPr>
            <a:r>
              <a:rPr lang="en-US" sz="1800" dirty="0" err="1">
                <a:solidFill>
                  <a:srgbClr val="000000"/>
                </a:solidFill>
                <a:latin typeface="Bookman Old Style"/>
                <a:ea typeface="Times New Roman"/>
                <a:cs typeface="BookmanOldStyle"/>
              </a:rPr>
              <a:t>Pelaksana</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Teknis</a:t>
            </a:r>
            <a:r>
              <a:rPr lang="en-US" sz="1800" dirty="0">
                <a:solidFill>
                  <a:srgbClr val="000000"/>
                </a:solidFill>
                <a:latin typeface="Bookman Old Style"/>
                <a:ea typeface="Times New Roman"/>
                <a:cs typeface="BookmanOldStyle"/>
              </a:rPr>
              <a:t>/</a:t>
            </a:r>
            <a:r>
              <a:rPr lang="en-US" sz="1800" dirty="0" err="1">
                <a:solidFill>
                  <a:srgbClr val="000000"/>
                </a:solidFill>
                <a:latin typeface="Bookman Old Style"/>
                <a:ea typeface="Times New Roman"/>
                <a:cs typeface="BookmanOldStyle"/>
              </a:rPr>
              <a:t>Kaur</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secara</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sepihak</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dapat</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melakukan</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pemutusan</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Surat</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Perjanjian</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Kerja</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apabila</a:t>
            </a:r>
            <a:r>
              <a:rPr lang="en-US" sz="1800" dirty="0" smtClean="0">
                <a:solidFill>
                  <a:srgbClr val="000000"/>
                </a:solidFill>
                <a:latin typeface="Bookman Old Style"/>
                <a:ea typeface="Times New Roman"/>
                <a:cs typeface="BookmanOldStyle"/>
              </a:rPr>
              <a:t>:</a:t>
            </a:r>
          </a:p>
          <a:p>
            <a:pPr lvl="1" algn="just">
              <a:lnSpc>
                <a:spcPct val="125000"/>
              </a:lnSpc>
              <a:spcBef>
                <a:spcPts val="0"/>
              </a:spcBef>
              <a:buFont typeface="+mj-lt"/>
              <a:buAutoNum type="alphaLcPeriod"/>
            </a:pPr>
            <a:r>
              <a:rPr lang="en-US" sz="1800" dirty="0" err="1">
                <a:solidFill>
                  <a:srgbClr val="000000"/>
                </a:solidFill>
                <a:latin typeface="Bookman Old Style"/>
                <a:ea typeface="Times New Roman"/>
                <a:cs typeface="BookmanOldStyle"/>
              </a:rPr>
              <a:t>waktu</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keterlambatan</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pelaksanaan</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pekerjaan</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akibat</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kesalahan</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penyedia</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Barang</a:t>
            </a:r>
            <a:r>
              <a:rPr lang="en-US" sz="1800" dirty="0">
                <a:solidFill>
                  <a:srgbClr val="000000"/>
                </a:solidFill>
                <a:latin typeface="Bookman Old Style"/>
                <a:ea typeface="Times New Roman"/>
                <a:cs typeface="BookmanOldStyle"/>
              </a:rPr>
              <a:t>/</a:t>
            </a:r>
            <a:r>
              <a:rPr lang="en-US" sz="1800" dirty="0" err="1">
                <a:solidFill>
                  <a:srgbClr val="000000"/>
                </a:solidFill>
                <a:latin typeface="Bookman Old Style"/>
                <a:ea typeface="Times New Roman"/>
                <a:cs typeface="BookmanOldStyle"/>
              </a:rPr>
              <a:t>Jasa</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sudah</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melampaui</a:t>
            </a:r>
            <a:r>
              <a:rPr lang="en-US" sz="1800" dirty="0">
                <a:solidFill>
                  <a:srgbClr val="000000"/>
                </a:solidFill>
                <a:latin typeface="Bookman Old Style"/>
                <a:ea typeface="Times New Roman"/>
                <a:cs typeface="BookmanOldStyle"/>
              </a:rPr>
              <a:t> 50 (lima </a:t>
            </a:r>
            <a:r>
              <a:rPr lang="en-US" sz="1800" dirty="0" err="1">
                <a:solidFill>
                  <a:srgbClr val="000000"/>
                </a:solidFill>
                <a:latin typeface="Bookman Old Style"/>
                <a:ea typeface="Times New Roman"/>
                <a:cs typeface="BookmanOldStyle"/>
              </a:rPr>
              <a:t>puluh</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hari</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kalender</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dan</a:t>
            </a:r>
            <a:endParaRPr lang="en-US" sz="1800" dirty="0">
              <a:ea typeface="Times New Roman"/>
              <a:cs typeface="Times New Roman"/>
            </a:endParaRPr>
          </a:p>
          <a:p>
            <a:pPr lvl="1" algn="just">
              <a:lnSpc>
                <a:spcPct val="125000"/>
              </a:lnSpc>
              <a:spcBef>
                <a:spcPts val="0"/>
              </a:spcBef>
              <a:buFont typeface="+mj-lt"/>
              <a:buAutoNum type="alphaLcPeriod"/>
            </a:pPr>
            <a:r>
              <a:rPr lang="en-US" sz="1800" dirty="0" err="1">
                <a:solidFill>
                  <a:srgbClr val="000000"/>
                </a:solidFill>
                <a:latin typeface="Bookman Old Style"/>
                <a:ea typeface="Times New Roman"/>
                <a:cs typeface="BookmanOldStyle"/>
              </a:rPr>
              <a:t>Penyedia</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lalai</a:t>
            </a:r>
            <a:r>
              <a:rPr lang="en-US" sz="1800" dirty="0">
                <a:solidFill>
                  <a:srgbClr val="000000"/>
                </a:solidFill>
                <a:latin typeface="Bookman Old Style"/>
                <a:ea typeface="Times New Roman"/>
                <a:cs typeface="BookmanOldStyle"/>
              </a:rPr>
              <a:t>/</a:t>
            </a:r>
            <a:r>
              <a:rPr lang="en-US" sz="1800" dirty="0" err="1">
                <a:solidFill>
                  <a:srgbClr val="000000"/>
                </a:solidFill>
                <a:latin typeface="Bookman Old Style"/>
                <a:ea typeface="Times New Roman"/>
                <a:cs typeface="BookmanOldStyle"/>
              </a:rPr>
              <a:t>cidera</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janji</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dalam</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melaksanakan</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kewajibannya</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dan</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tidak</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memperbaiki</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kelalaiannya</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dalam</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jangka</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waktu</a:t>
            </a:r>
            <a:r>
              <a:rPr lang="en-US" sz="1800" dirty="0">
                <a:solidFill>
                  <a:srgbClr val="000000"/>
                </a:solidFill>
                <a:latin typeface="Bookman Old Style"/>
                <a:ea typeface="Times New Roman"/>
                <a:cs typeface="BookmanOldStyle"/>
              </a:rPr>
              <a:t> yang </a:t>
            </a:r>
            <a:r>
              <a:rPr lang="en-US" sz="1800" dirty="0" err="1">
                <a:solidFill>
                  <a:srgbClr val="000000"/>
                </a:solidFill>
                <a:latin typeface="Bookman Old Style"/>
                <a:ea typeface="Times New Roman"/>
                <a:cs typeface="BookmanOldStyle"/>
              </a:rPr>
              <a:t>telah</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ditetapkan</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oleh</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Pelaksana</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Teknis</a:t>
            </a:r>
            <a:r>
              <a:rPr lang="en-US" sz="1800" dirty="0">
                <a:solidFill>
                  <a:srgbClr val="000000"/>
                </a:solidFill>
                <a:latin typeface="Bookman Old Style"/>
                <a:ea typeface="Times New Roman"/>
                <a:cs typeface="BookmanOldStyle"/>
              </a:rPr>
              <a:t>/</a:t>
            </a:r>
            <a:r>
              <a:rPr lang="en-US" sz="1800" dirty="0" err="1">
                <a:solidFill>
                  <a:srgbClr val="000000"/>
                </a:solidFill>
                <a:latin typeface="Bookman Old Style"/>
                <a:ea typeface="Times New Roman"/>
                <a:cs typeface="BookmanOldStyle"/>
              </a:rPr>
              <a:t>Kaur</a:t>
            </a:r>
            <a:r>
              <a:rPr lang="en-US" sz="1800" dirty="0">
                <a:solidFill>
                  <a:srgbClr val="000000"/>
                </a:solidFill>
                <a:latin typeface="Bookman Old Style"/>
                <a:ea typeface="Times New Roman"/>
                <a:cs typeface="BookmanOldStyle"/>
              </a:rPr>
              <a:t>.</a:t>
            </a:r>
            <a:endParaRPr lang="en-US" sz="1800" dirty="0">
              <a:ea typeface="Times New Roman"/>
              <a:cs typeface="Times New Roman"/>
            </a:endParaRPr>
          </a:p>
          <a:p>
            <a:pPr lvl="1" algn="just">
              <a:lnSpc>
                <a:spcPct val="125000"/>
              </a:lnSpc>
              <a:spcBef>
                <a:spcPts val="0"/>
              </a:spcBef>
              <a:spcAft>
                <a:spcPts val="1000"/>
              </a:spcAft>
              <a:buFont typeface="+mj-lt"/>
              <a:buAutoNum type="alphaLcPeriod"/>
            </a:pPr>
            <a:r>
              <a:rPr lang="en-US" sz="1800" dirty="0" err="1">
                <a:solidFill>
                  <a:srgbClr val="000000"/>
                </a:solidFill>
                <a:latin typeface="Bookman Old Style"/>
                <a:ea typeface="Times New Roman"/>
                <a:cs typeface="BookmanOldStyle"/>
              </a:rPr>
              <a:t>Apabila</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Penyedia</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terbukti</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melakukan</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Korupsi</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Kolusi</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Nepotisme</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kecurangan</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dan</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atau</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pemalsuan</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dalam</a:t>
            </a:r>
            <a:r>
              <a:rPr lang="en-US" sz="1800" dirty="0">
                <a:solidFill>
                  <a:srgbClr val="000000"/>
                </a:solidFill>
                <a:latin typeface="Bookman Old Style"/>
                <a:ea typeface="Times New Roman"/>
                <a:cs typeface="BookmanOldStyle"/>
              </a:rPr>
              <a:t> proses </a:t>
            </a:r>
            <a:r>
              <a:rPr lang="en-US" sz="1800" dirty="0" err="1">
                <a:solidFill>
                  <a:srgbClr val="000000"/>
                </a:solidFill>
                <a:latin typeface="Bookman Old Style"/>
                <a:ea typeface="Times New Roman"/>
                <a:cs typeface="BookmanOldStyle"/>
              </a:rPr>
              <a:t>Pengadaan</a:t>
            </a:r>
            <a:r>
              <a:rPr lang="en-US" sz="1800" dirty="0">
                <a:solidFill>
                  <a:srgbClr val="000000"/>
                </a:solidFill>
                <a:latin typeface="Bookman Old Style"/>
                <a:ea typeface="Times New Roman"/>
                <a:cs typeface="BookmanOldStyle"/>
              </a:rPr>
              <a:t> yang </a:t>
            </a:r>
            <a:r>
              <a:rPr lang="en-US" sz="1800" dirty="0" err="1">
                <a:solidFill>
                  <a:srgbClr val="000000"/>
                </a:solidFill>
                <a:latin typeface="Bookman Old Style"/>
                <a:ea typeface="Times New Roman"/>
                <a:cs typeface="BookmanOldStyle"/>
              </a:rPr>
              <a:t>diputuskan</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oleh</a:t>
            </a:r>
            <a:r>
              <a:rPr lang="en-US" sz="1800" dirty="0">
                <a:solidFill>
                  <a:srgbClr val="000000"/>
                </a:solidFill>
                <a:latin typeface="Bookman Old Style"/>
                <a:ea typeface="Times New Roman"/>
                <a:cs typeface="BookmanOldStyle"/>
              </a:rPr>
              <a:t> </a:t>
            </a:r>
            <a:r>
              <a:rPr lang="en-US" sz="1800" dirty="0" err="1">
                <a:solidFill>
                  <a:srgbClr val="000000"/>
                </a:solidFill>
                <a:latin typeface="Bookman Old Style"/>
                <a:ea typeface="Times New Roman"/>
                <a:cs typeface="BookmanOldStyle"/>
              </a:rPr>
              <a:t>instansi</a:t>
            </a:r>
            <a:r>
              <a:rPr lang="en-US" sz="1800" dirty="0">
                <a:solidFill>
                  <a:srgbClr val="000000"/>
                </a:solidFill>
                <a:latin typeface="Bookman Old Style"/>
                <a:ea typeface="Times New Roman"/>
                <a:cs typeface="BookmanOldStyle"/>
              </a:rPr>
              <a:t> yang </a:t>
            </a:r>
            <a:r>
              <a:rPr lang="en-US" sz="1800" dirty="0" err="1">
                <a:solidFill>
                  <a:srgbClr val="000000"/>
                </a:solidFill>
                <a:latin typeface="Bookman Old Style"/>
                <a:ea typeface="Times New Roman"/>
                <a:cs typeface="BookmanOldStyle"/>
              </a:rPr>
              <a:t>berwenang</a:t>
            </a:r>
            <a:r>
              <a:rPr lang="en-US" sz="1800" dirty="0">
                <a:solidFill>
                  <a:srgbClr val="000000"/>
                </a:solidFill>
                <a:latin typeface="Bookman Old Style"/>
                <a:ea typeface="Times New Roman"/>
                <a:cs typeface="BookmanOldStyle"/>
              </a:rPr>
              <a:t>.</a:t>
            </a:r>
            <a:endParaRPr lang="en-US" sz="1800" dirty="0">
              <a:ea typeface="Times New Roman"/>
              <a:cs typeface="Times New Roman"/>
            </a:endParaRPr>
          </a:p>
          <a:p>
            <a:pPr marL="0" marR="0" algn="just">
              <a:lnSpc>
                <a:spcPct val="125000"/>
              </a:lnSpc>
              <a:spcBef>
                <a:spcPts val="0"/>
              </a:spcBef>
              <a:spcAft>
                <a:spcPts val="0"/>
              </a:spcAft>
            </a:pPr>
            <a:endParaRPr lang="en-US" sz="1800" dirty="0">
              <a:latin typeface="Times New Roman"/>
              <a:ea typeface="Times New Roman"/>
            </a:endParaRPr>
          </a:p>
          <a:p>
            <a:endParaRPr lang="en-US" sz="1800" dirty="0"/>
          </a:p>
        </p:txBody>
      </p:sp>
    </p:spTree>
    <p:extLst>
      <p:ext uri="{BB962C8B-B14F-4D97-AF65-F5344CB8AC3E}">
        <p14:creationId xmlns:p14="http://schemas.microsoft.com/office/powerpoint/2010/main" val="25797847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nSpc>
                <a:spcPct val="125000"/>
              </a:lnSpc>
              <a:spcBef>
                <a:spcPts val="0"/>
              </a:spcBef>
            </a:pPr>
            <a:r>
              <a:rPr lang="en-US" sz="3000" dirty="0" smtClean="0">
                <a:solidFill>
                  <a:srgbClr val="000000"/>
                </a:solidFill>
                <a:latin typeface="Bookman Old Style"/>
                <a:ea typeface="Times New Roman"/>
                <a:cs typeface="BookmanOldStyle"/>
              </a:rPr>
              <a:t>BAB XII</a:t>
            </a:r>
            <a:br>
              <a:rPr lang="en-US" sz="3000" dirty="0" smtClean="0">
                <a:solidFill>
                  <a:srgbClr val="000000"/>
                </a:solidFill>
                <a:latin typeface="Bookman Old Style"/>
                <a:ea typeface="Times New Roman"/>
                <a:cs typeface="BookmanOldStyle"/>
              </a:rPr>
            </a:br>
            <a:r>
              <a:rPr lang="en-US" sz="3000" dirty="0" smtClean="0">
                <a:solidFill>
                  <a:srgbClr val="000000"/>
                </a:solidFill>
                <a:latin typeface="Bookman Old Style"/>
                <a:ea typeface="Times New Roman"/>
                <a:cs typeface="BookmanOldStyle"/>
              </a:rPr>
              <a:t>SANKSI</a:t>
            </a:r>
            <a:r>
              <a:rPr lang="en-US" sz="3000" dirty="0">
                <a:latin typeface="Times New Roman"/>
                <a:ea typeface="Times New Roman"/>
              </a:rPr>
              <a:t/>
            </a:r>
            <a:br>
              <a:rPr lang="en-US" sz="3000" dirty="0">
                <a:latin typeface="Times New Roman"/>
                <a:ea typeface="Times New Roman"/>
              </a:rPr>
            </a:br>
            <a:r>
              <a:rPr lang="en-US" sz="3000" dirty="0" err="1" smtClean="0">
                <a:latin typeface="Times New Roman"/>
                <a:ea typeface="Times New Roman"/>
              </a:rPr>
              <a:t>Pasal</a:t>
            </a:r>
            <a:r>
              <a:rPr lang="en-US" sz="3000" dirty="0" smtClean="0">
                <a:latin typeface="Times New Roman"/>
                <a:ea typeface="Times New Roman"/>
              </a:rPr>
              <a:t> 31</a:t>
            </a:r>
            <a:endParaRPr lang="en-US" sz="3000" dirty="0"/>
          </a:p>
        </p:txBody>
      </p:sp>
      <p:sp>
        <p:nvSpPr>
          <p:cNvPr id="3" name="Content Placeholder 2"/>
          <p:cNvSpPr>
            <a:spLocks noGrp="1"/>
          </p:cNvSpPr>
          <p:nvPr>
            <p:ph idx="1"/>
          </p:nvPr>
        </p:nvSpPr>
        <p:spPr>
          <a:xfrm>
            <a:off x="457200" y="1752600"/>
            <a:ext cx="8229600" cy="4373563"/>
          </a:xfrm>
        </p:spPr>
        <p:txBody>
          <a:bodyPr>
            <a:normAutofit fontScale="85000" lnSpcReduction="20000"/>
          </a:bodyPr>
          <a:lstStyle/>
          <a:p>
            <a:pPr marL="0" lvl="0" indent="0" algn="just">
              <a:lnSpc>
                <a:spcPct val="125000"/>
              </a:lnSpc>
              <a:spcBef>
                <a:spcPts val="0"/>
              </a:spcBef>
              <a:buNone/>
            </a:pPr>
            <a:r>
              <a:rPr lang="en-US" sz="2400" dirty="0" err="1">
                <a:solidFill>
                  <a:srgbClr val="000000"/>
                </a:solidFill>
                <a:latin typeface="Bookman Old Style"/>
                <a:ea typeface="Times New Roman"/>
                <a:cs typeface="BookmanOldStyle"/>
              </a:rPr>
              <a:t>Penyedia</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dapat</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diberikan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sanksi</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jika</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terbukti</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melakukan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dengan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sengaja</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perbuatan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atau</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tindakan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sebagai</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berikut</a:t>
            </a:r>
            <a:r>
              <a:rPr lang="en-US" sz="2400" dirty="0">
                <a:solidFill>
                  <a:srgbClr val="000000"/>
                </a:solidFill>
                <a:latin typeface="Bookman Old Style"/>
                <a:ea typeface="Times New Roman"/>
                <a:cs typeface="BookmanOldStyle"/>
              </a:rPr>
              <a:t> </a:t>
            </a:r>
            <a:r>
              <a:rPr lang="en-US" sz="2400" dirty="0" smtClean="0">
                <a:solidFill>
                  <a:srgbClr val="000000"/>
                </a:solidFill>
                <a:latin typeface="Bookman Old Style"/>
                <a:ea typeface="Times New Roman"/>
                <a:cs typeface="BookmanOldStyle"/>
              </a:rPr>
              <a:t>:</a:t>
            </a:r>
          </a:p>
          <a:p>
            <a:pPr lvl="0" algn="just">
              <a:lnSpc>
                <a:spcPct val="125000"/>
              </a:lnSpc>
              <a:spcBef>
                <a:spcPts val="0"/>
              </a:spcBef>
              <a:buSzPct val="100000"/>
              <a:buFont typeface="+mj-lt"/>
              <a:buAutoNum type="alphaLcPeriod"/>
            </a:pPr>
            <a:r>
              <a:rPr lang="en-US" sz="2400" dirty="0" err="1">
                <a:solidFill>
                  <a:srgbClr val="000000"/>
                </a:solidFill>
                <a:latin typeface="Bookman Old Style"/>
                <a:ea typeface="Times New Roman"/>
                <a:cs typeface="BookmanOldStyle"/>
              </a:rPr>
              <a:t>berusaha</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mempengaruhi</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Pelaksana</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Teknis</a:t>
            </a:r>
            <a:r>
              <a:rPr lang="en-US" sz="2400" dirty="0">
                <a:solidFill>
                  <a:srgbClr val="000000"/>
                </a:solidFill>
                <a:latin typeface="Bookman Old Style"/>
                <a:ea typeface="Times New Roman"/>
                <a:cs typeface="BookmanOldStyle"/>
              </a:rPr>
              <a:t>/</a:t>
            </a:r>
            <a:r>
              <a:rPr lang="en-US" sz="2400" dirty="0" err="1">
                <a:solidFill>
                  <a:srgbClr val="000000"/>
                </a:solidFill>
                <a:latin typeface="Bookman Old Style"/>
                <a:ea typeface="Times New Roman"/>
                <a:cs typeface="BookmanOldStyle"/>
              </a:rPr>
              <a:t>Kaur</a:t>
            </a:r>
            <a:r>
              <a:rPr lang="en-US" sz="2400" dirty="0">
                <a:solidFill>
                  <a:srgbClr val="000000"/>
                </a:solidFill>
                <a:latin typeface="Bookman Old Style"/>
                <a:ea typeface="Times New Roman"/>
                <a:cs typeface="BookmanOldStyle"/>
              </a:rPr>
              <a:t>, TPK </a:t>
            </a:r>
            <a:r>
              <a:rPr lang="en-US" sz="2400" dirty="0" err="1">
                <a:solidFill>
                  <a:srgbClr val="000000"/>
                </a:solidFill>
                <a:latin typeface="Bookman Old Style"/>
                <a:ea typeface="Times New Roman"/>
                <a:cs typeface="BookmanOldStyle"/>
              </a:rPr>
              <a:t>atau</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pihak</a:t>
            </a:r>
            <a:r>
              <a:rPr lang="en-US" sz="2400" dirty="0">
                <a:solidFill>
                  <a:srgbClr val="000000"/>
                </a:solidFill>
                <a:latin typeface="Bookman Old Style"/>
                <a:ea typeface="Times New Roman"/>
                <a:cs typeface="BookmanOldStyle"/>
              </a:rPr>
              <a:t> lain yang </a:t>
            </a:r>
            <a:r>
              <a:rPr lang="en-US" sz="2400" dirty="0" err="1">
                <a:solidFill>
                  <a:srgbClr val="000000"/>
                </a:solidFill>
                <a:latin typeface="Bookman Old Style"/>
                <a:ea typeface="Times New Roman"/>
                <a:cs typeface="BookmanOldStyle"/>
              </a:rPr>
              <a:t>berwenang</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dalam</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bentuk</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dan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cara</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apapun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baik</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langsung</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maupun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tidak</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langsung</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guna</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memenuhi</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keinginannya</a:t>
            </a:r>
            <a:r>
              <a:rPr lang="en-US" sz="2400" dirty="0">
                <a:solidFill>
                  <a:srgbClr val="000000"/>
                </a:solidFill>
                <a:latin typeface="Bookman Old Style"/>
                <a:ea typeface="Times New Roman"/>
                <a:cs typeface="BookmanOldStyle"/>
              </a:rPr>
              <a:t> yang </a:t>
            </a:r>
            <a:r>
              <a:rPr lang="en-US" sz="2400" dirty="0" err="1">
                <a:solidFill>
                  <a:srgbClr val="000000"/>
                </a:solidFill>
                <a:latin typeface="Bookman Old Style"/>
                <a:ea typeface="Times New Roman"/>
                <a:cs typeface="BookmanOldStyle"/>
              </a:rPr>
              <a:t>bertentangan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dengan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ketentuan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prosedur</a:t>
            </a:r>
            <a:r>
              <a:rPr lang="en-US" sz="2400" dirty="0">
                <a:solidFill>
                  <a:srgbClr val="000000"/>
                </a:solidFill>
                <a:latin typeface="Bookman Old Style"/>
                <a:ea typeface="Times New Roman"/>
                <a:cs typeface="BookmanOldStyle"/>
              </a:rPr>
              <a:t> yang </a:t>
            </a:r>
            <a:r>
              <a:rPr lang="en-US" sz="2400" dirty="0" err="1">
                <a:solidFill>
                  <a:srgbClr val="000000"/>
                </a:solidFill>
                <a:latin typeface="Bookman Old Style"/>
                <a:ea typeface="Times New Roman"/>
                <a:cs typeface="BookmanOldStyle"/>
              </a:rPr>
              <a:t>telah</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ditetapkan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dalam</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Surat</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Perjanjian</a:t>
            </a:r>
            <a:r>
              <a:rPr lang="en-US" sz="2400" dirty="0">
                <a:solidFill>
                  <a:srgbClr val="000000"/>
                </a:solidFill>
                <a:latin typeface="Bookman Old Style"/>
                <a:ea typeface="Times New Roman"/>
                <a:cs typeface="BookmanOldStyle"/>
              </a:rPr>
              <a:t>/SPK, </a:t>
            </a:r>
            <a:r>
              <a:rPr lang="en-US" sz="2400" dirty="0" err="1">
                <a:solidFill>
                  <a:srgbClr val="000000"/>
                </a:solidFill>
                <a:latin typeface="Bookman Old Style"/>
                <a:ea typeface="Times New Roman"/>
                <a:cs typeface="BookmanOldStyle"/>
              </a:rPr>
              <a:t>dan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atau</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ketentuan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peraturan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perundang-udangan</a:t>
            </a:r>
            <a:r>
              <a:rPr lang="en-US" sz="2400" dirty="0">
                <a:solidFill>
                  <a:srgbClr val="000000"/>
                </a:solidFill>
                <a:latin typeface="Bookman Old Style"/>
                <a:ea typeface="Times New Roman"/>
                <a:cs typeface="BookmanOldStyle"/>
              </a:rPr>
              <a:t>;</a:t>
            </a:r>
            <a:endParaRPr lang="en-US" sz="2000" dirty="0">
              <a:ea typeface="Times New Roman"/>
              <a:cs typeface="Times New Roman"/>
            </a:endParaRPr>
          </a:p>
          <a:p>
            <a:pPr lvl="0" algn="just">
              <a:lnSpc>
                <a:spcPct val="125000"/>
              </a:lnSpc>
              <a:spcBef>
                <a:spcPts val="0"/>
              </a:spcBef>
              <a:buSzPct val="100000"/>
              <a:buFont typeface="+mj-lt"/>
              <a:buAutoNum type="alphaLcPeriod"/>
            </a:pPr>
            <a:r>
              <a:rPr lang="en-US" sz="2400" dirty="0" err="1">
                <a:solidFill>
                  <a:srgbClr val="000000"/>
                </a:solidFill>
                <a:latin typeface="Bookman Old Style"/>
                <a:ea typeface="Times New Roman"/>
                <a:cs typeface="BookmanOldStyle"/>
              </a:rPr>
              <a:t>melakukan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persekongkolan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dengan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Penyedia</a:t>
            </a:r>
            <a:r>
              <a:rPr lang="en-US" sz="2400" dirty="0">
                <a:solidFill>
                  <a:srgbClr val="000000"/>
                </a:solidFill>
                <a:latin typeface="Bookman Old Style"/>
                <a:ea typeface="Times New Roman"/>
                <a:cs typeface="BookmanOldStyle"/>
              </a:rPr>
              <a:t> lain </a:t>
            </a:r>
            <a:r>
              <a:rPr lang="en-US" sz="2400" dirty="0" err="1">
                <a:solidFill>
                  <a:srgbClr val="000000"/>
                </a:solidFill>
                <a:latin typeface="Bookman Old Style"/>
                <a:ea typeface="Times New Roman"/>
                <a:cs typeface="BookmanOldStyle"/>
              </a:rPr>
              <a:t>untuk</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mengatur</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Harga</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Penawaran</a:t>
            </a:r>
            <a:r>
              <a:rPr lang="en-US" sz="2400" dirty="0">
                <a:solidFill>
                  <a:srgbClr val="000000"/>
                </a:solidFill>
                <a:latin typeface="Bookman Old Style"/>
                <a:ea typeface="Times New Roman"/>
                <a:cs typeface="BookmanOldStyle"/>
              </a:rPr>
              <a:t> di </a:t>
            </a:r>
            <a:r>
              <a:rPr lang="en-US" sz="2400" dirty="0" err="1">
                <a:solidFill>
                  <a:srgbClr val="000000"/>
                </a:solidFill>
                <a:latin typeface="Bookman Old Style"/>
                <a:ea typeface="Times New Roman"/>
                <a:cs typeface="BookmanOldStyle"/>
              </a:rPr>
              <a:t>luar</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prosedur</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pelaksanaan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Pengadaan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Barang</a:t>
            </a:r>
            <a:r>
              <a:rPr lang="en-US" sz="2400" dirty="0">
                <a:solidFill>
                  <a:srgbClr val="000000"/>
                </a:solidFill>
                <a:latin typeface="Bookman Old Style"/>
                <a:ea typeface="Times New Roman"/>
                <a:cs typeface="BookmanOldStyle"/>
              </a:rPr>
              <a:t>/</a:t>
            </a:r>
            <a:r>
              <a:rPr lang="en-US" sz="2400" dirty="0" err="1">
                <a:solidFill>
                  <a:srgbClr val="000000"/>
                </a:solidFill>
                <a:latin typeface="Bookman Old Style"/>
                <a:ea typeface="Times New Roman"/>
                <a:cs typeface="BookmanOldStyle"/>
              </a:rPr>
              <a:t>Jasa</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sehingga</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mengurangi</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menghambat</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memperkecil</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dan</a:t>
            </a:r>
            <a:r>
              <a:rPr lang="en-US" sz="2400" dirty="0">
                <a:solidFill>
                  <a:srgbClr val="000000"/>
                </a:solidFill>
                <a:latin typeface="Bookman Old Style"/>
                <a:ea typeface="Times New Roman"/>
                <a:cs typeface="BookmanOldStyle"/>
              </a:rPr>
              <a:t>/</a:t>
            </a:r>
            <a:r>
              <a:rPr lang="en-US" sz="2400" dirty="0" err="1">
                <a:solidFill>
                  <a:srgbClr val="000000"/>
                </a:solidFill>
                <a:latin typeface="Bookman Old Style"/>
                <a:ea typeface="Times New Roman"/>
                <a:cs typeface="BookmanOldStyle"/>
              </a:rPr>
              <a:t>atau</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meniadakan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persaingan</a:t>
            </a:r>
            <a:r>
              <a:rPr lang="en-US" sz="2400" dirty="0">
                <a:solidFill>
                  <a:srgbClr val="000000"/>
                </a:solidFill>
                <a:latin typeface="Bookman Old Style"/>
                <a:ea typeface="Times New Roman"/>
                <a:cs typeface="BookmanOldStyle"/>
              </a:rPr>
              <a:t> yang </a:t>
            </a:r>
            <a:r>
              <a:rPr lang="en-US" sz="2400" dirty="0" err="1">
                <a:solidFill>
                  <a:srgbClr val="000000"/>
                </a:solidFill>
                <a:latin typeface="Bookman Old Style"/>
                <a:ea typeface="Times New Roman"/>
                <a:cs typeface="BookmanOldStyle"/>
              </a:rPr>
              <a:t>sehat</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dan</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atau</a:t>
            </a:r>
            <a:r>
              <a:rPr lang="en-US" sz="2400" dirty="0">
                <a:solidFill>
                  <a:srgbClr val="000000"/>
                </a:solidFill>
                <a:latin typeface="Bookman Old Style"/>
                <a:ea typeface="Times New Roman"/>
                <a:cs typeface="BookmanOldStyle"/>
              </a:rPr>
              <a:t> </a:t>
            </a:r>
            <a:r>
              <a:rPr lang="en-US" sz="2400" dirty="0" err="1">
                <a:solidFill>
                  <a:srgbClr val="000000"/>
                </a:solidFill>
                <a:latin typeface="Bookman Old Style"/>
                <a:ea typeface="Times New Roman"/>
                <a:cs typeface="BookmanOldStyle"/>
              </a:rPr>
              <a:t>merugikan</a:t>
            </a:r>
            <a:r>
              <a:rPr lang="en-US" sz="2400" dirty="0">
                <a:solidFill>
                  <a:srgbClr val="000000"/>
                </a:solidFill>
                <a:latin typeface="Bookman Old Style"/>
                <a:ea typeface="Times New Roman"/>
                <a:cs typeface="BookmanOldStyle"/>
              </a:rPr>
              <a:t> orang lain;</a:t>
            </a:r>
            <a:endParaRPr lang="en-US" sz="2000" dirty="0">
              <a:ea typeface="Times New Roman"/>
              <a:cs typeface="Times New Roman"/>
            </a:endParaRPr>
          </a:p>
          <a:p>
            <a:endParaRPr lang="en-US" dirty="0"/>
          </a:p>
        </p:txBody>
      </p:sp>
    </p:spTree>
    <p:extLst>
      <p:ext uri="{BB962C8B-B14F-4D97-AF65-F5344CB8AC3E}">
        <p14:creationId xmlns:p14="http://schemas.microsoft.com/office/powerpoint/2010/main" val="9917144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09600"/>
            <a:ext cx="8229600" cy="5257800"/>
          </a:xfrm>
        </p:spPr>
        <p:txBody>
          <a:bodyPr>
            <a:normAutofit fontScale="70000" lnSpcReduction="20000"/>
          </a:bodyPr>
          <a:lstStyle/>
          <a:p>
            <a:pPr marL="514350" lvl="0" indent="-514350" algn="just">
              <a:lnSpc>
                <a:spcPct val="125000"/>
              </a:lnSpc>
              <a:spcBef>
                <a:spcPts val="0"/>
              </a:spcBef>
              <a:buFont typeface="+mj-lt"/>
              <a:buAutoNum type="alphaLcPeriod" startAt="4"/>
            </a:pPr>
            <a:r>
              <a:rPr lang="id-ID" sz="2900" dirty="0" smtClean="0">
                <a:effectLst/>
                <a:latin typeface="Bookman Old Style"/>
                <a:ea typeface="Times New Roman"/>
                <a:cs typeface="Arial"/>
              </a:rPr>
              <a:t>menerima dan bertanggung jawab atas segala keputusan yang ditetapkan sesuai dengan kesepakatan tertulis pihak yang terkait;  </a:t>
            </a:r>
            <a:endParaRPr lang="en-US" sz="2900" dirty="0" smtClean="0">
              <a:effectLst/>
              <a:latin typeface="Bookman Old Style"/>
              <a:ea typeface="Times New Roman"/>
              <a:cs typeface="Arial"/>
            </a:endParaRPr>
          </a:p>
          <a:p>
            <a:pPr marL="514350" lvl="0" indent="-514350" algn="just">
              <a:lnSpc>
                <a:spcPct val="125000"/>
              </a:lnSpc>
              <a:spcBef>
                <a:spcPts val="0"/>
              </a:spcBef>
              <a:buFont typeface="+mj-lt"/>
              <a:buAutoNum type="alphaLcPeriod" startAt="4"/>
            </a:pPr>
            <a:r>
              <a:rPr lang="id-ID" sz="2900" dirty="0">
                <a:solidFill>
                  <a:prstClr val="black"/>
                </a:solidFill>
                <a:latin typeface="Bookman Old Style"/>
                <a:ea typeface="Times New Roman"/>
                <a:cs typeface="Arial"/>
              </a:rPr>
              <a:t>menghindari dan mencegah terjadinya pertentangan kepentingan pihak yang terkait, baik secara langsung maupun tidak langsung, yang berakibat persaingan usaha tidak sehat dalam Pengadaan; </a:t>
            </a:r>
            <a:endParaRPr lang="en-US" sz="2900" dirty="0">
              <a:solidFill>
                <a:prstClr val="black"/>
              </a:solidFill>
              <a:latin typeface="Times New Roman"/>
              <a:ea typeface="Times New Roman"/>
            </a:endParaRPr>
          </a:p>
          <a:p>
            <a:pPr marL="514350" lvl="0" indent="-514350" algn="just">
              <a:lnSpc>
                <a:spcPct val="125000"/>
              </a:lnSpc>
              <a:spcBef>
                <a:spcPts val="0"/>
              </a:spcBef>
              <a:buFont typeface="+mj-lt"/>
              <a:buAutoNum type="alphaLcPeriod" startAt="4"/>
            </a:pPr>
            <a:r>
              <a:rPr lang="id-ID" sz="2900" dirty="0">
                <a:solidFill>
                  <a:prstClr val="black"/>
                </a:solidFill>
                <a:latin typeface="Bookman Old Style"/>
                <a:ea typeface="Times New Roman"/>
                <a:cs typeface="Arial"/>
              </a:rPr>
              <a:t>menghindari dan mencegah pemborosan dan kebocoran keuangan </a:t>
            </a:r>
            <a:r>
              <a:rPr lang="id-ID" sz="2900" dirty="0">
                <a:solidFill>
                  <a:prstClr val="black"/>
                </a:solidFill>
                <a:latin typeface="Bookman Old Style"/>
                <a:ea typeface="Times New Roman"/>
              </a:rPr>
              <a:t>kalurahan</a:t>
            </a:r>
            <a:r>
              <a:rPr lang="id-ID" sz="2900" dirty="0">
                <a:solidFill>
                  <a:prstClr val="black"/>
                </a:solidFill>
                <a:latin typeface="Bookman Old Style"/>
                <a:ea typeface="Times New Roman"/>
                <a:cs typeface="Arial"/>
              </a:rPr>
              <a:t>;  </a:t>
            </a:r>
            <a:endParaRPr lang="en-US" sz="2900" dirty="0">
              <a:solidFill>
                <a:prstClr val="black"/>
              </a:solidFill>
              <a:latin typeface="Times New Roman"/>
              <a:ea typeface="Times New Roman"/>
            </a:endParaRPr>
          </a:p>
          <a:p>
            <a:pPr marL="514350" lvl="0" indent="-514350" algn="just">
              <a:lnSpc>
                <a:spcPct val="125000"/>
              </a:lnSpc>
              <a:spcBef>
                <a:spcPts val="0"/>
              </a:spcBef>
              <a:buFont typeface="+mj-lt"/>
              <a:buAutoNum type="alphaLcPeriod" startAt="4"/>
            </a:pPr>
            <a:r>
              <a:rPr lang="id-ID" sz="2900" dirty="0">
                <a:solidFill>
                  <a:srgbClr val="FF0000"/>
                </a:solidFill>
                <a:latin typeface="Bookman Old Style"/>
                <a:ea typeface="Times New Roman"/>
                <a:cs typeface="Arial"/>
              </a:rPr>
              <a:t>menghindari dan mencegah penyalahgunaan wewenang dan/atau kolusi; dan  </a:t>
            </a:r>
            <a:endParaRPr lang="en-US" sz="2900" dirty="0">
              <a:solidFill>
                <a:srgbClr val="FF0000"/>
              </a:solidFill>
              <a:latin typeface="Times New Roman"/>
              <a:ea typeface="Times New Roman"/>
            </a:endParaRPr>
          </a:p>
          <a:p>
            <a:pPr marL="514350" lvl="0" indent="-514350" algn="just">
              <a:lnSpc>
                <a:spcPct val="125000"/>
              </a:lnSpc>
              <a:spcBef>
                <a:spcPts val="0"/>
              </a:spcBef>
              <a:buFont typeface="+mj-lt"/>
              <a:buAutoNum type="alphaLcPeriod" startAt="4"/>
            </a:pPr>
            <a:r>
              <a:rPr lang="id-ID" sz="2900" dirty="0">
                <a:solidFill>
                  <a:prstClr val="black"/>
                </a:solidFill>
                <a:latin typeface="Bookman Old Style"/>
                <a:ea typeface="Times New Roman"/>
                <a:cs typeface="Arial"/>
              </a:rPr>
              <a:t>tidak menerima, tidak menawarkan, atau tidak menjanjikan untuk memberi atau menerima hadiah, imbalan, komisi, rabat, dan apa saja dari atau kepada siapapun yang diketahui atau patut diduga berkaitan  dengan Pengadaan. </a:t>
            </a:r>
            <a:endParaRPr lang="en-US" sz="2900" dirty="0">
              <a:solidFill>
                <a:prstClr val="black"/>
              </a:solidFill>
              <a:latin typeface="Times New Roman"/>
              <a:ea typeface="Times New Roman"/>
            </a:endParaRPr>
          </a:p>
          <a:p>
            <a:pPr marL="514350" lvl="0" indent="-514350" algn="just">
              <a:lnSpc>
                <a:spcPct val="125000"/>
              </a:lnSpc>
              <a:spcBef>
                <a:spcPts val="0"/>
              </a:spcBef>
              <a:buFont typeface="+mj-lt"/>
              <a:buAutoNum type="alphaLcPeriod" startAt="4"/>
            </a:pPr>
            <a:endParaRPr lang="en-US" sz="2800" dirty="0" smtClean="0">
              <a:effectLst/>
              <a:latin typeface="Times New Roman"/>
              <a:ea typeface="Times New Roman"/>
            </a:endParaRPr>
          </a:p>
        </p:txBody>
      </p:sp>
    </p:spTree>
    <p:extLst>
      <p:ext uri="{BB962C8B-B14F-4D97-AF65-F5344CB8AC3E}">
        <p14:creationId xmlns:p14="http://schemas.microsoft.com/office/powerpoint/2010/main" val="137074362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marL="457200" lvl="0" indent="-457200" algn="just">
              <a:lnSpc>
                <a:spcPct val="125000"/>
              </a:lnSpc>
              <a:spcBef>
                <a:spcPts val="0"/>
              </a:spcBef>
              <a:buSzPct val="100000"/>
              <a:buFont typeface="+mj-lt"/>
              <a:buAutoNum type="alphaLcPeriod" startAt="3"/>
            </a:pPr>
            <a:r>
              <a:rPr lang="en-US" sz="2000" dirty="0" err="1">
                <a:solidFill>
                  <a:srgbClr val="000000"/>
                </a:solidFill>
                <a:latin typeface="Bookman Old Style"/>
                <a:ea typeface="Times New Roman"/>
                <a:cs typeface="BookmanOldStyle"/>
              </a:rPr>
              <a:t>membuat</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dan</a:t>
            </a:r>
            <a:r>
              <a:rPr lang="en-US" sz="2000" dirty="0">
                <a:solidFill>
                  <a:srgbClr val="000000"/>
                </a:solidFill>
                <a:latin typeface="Bookman Old Style"/>
                <a:ea typeface="Times New Roman"/>
                <a:cs typeface="BookmanOldStyle"/>
              </a:rPr>
              <a:t>/</a:t>
            </a:r>
            <a:r>
              <a:rPr lang="en-US" sz="2000" dirty="0" err="1">
                <a:solidFill>
                  <a:srgbClr val="000000"/>
                </a:solidFill>
                <a:latin typeface="Bookman Old Style"/>
                <a:ea typeface="Times New Roman"/>
                <a:cs typeface="BookmanOldStyle"/>
              </a:rPr>
              <a:t>atau</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menyampaikan</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dokumen</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dan</a:t>
            </a:r>
            <a:r>
              <a:rPr lang="en-US" sz="2000" dirty="0">
                <a:solidFill>
                  <a:srgbClr val="000000"/>
                </a:solidFill>
                <a:latin typeface="Bookman Old Style"/>
                <a:ea typeface="Times New Roman"/>
                <a:cs typeface="BookmanOldStyle"/>
              </a:rPr>
              <a:t>/</a:t>
            </a:r>
            <a:r>
              <a:rPr lang="en-US" sz="2000" dirty="0" err="1">
                <a:solidFill>
                  <a:srgbClr val="000000"/>
                </a:solidFill>
                <a:latin typeface="Bookman Old Style"/>
                <a:ea typeface="Times New Roman"/>
                <a:cs typeface="BookmanOldStyle"/>
              </a:rPr>
              <a:t>atau</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keterangan</a:t>
            </a:r>
            <a:r>
              <a:rPr lang="en-US" sz="2000" dirty="0">
                <a:solidFill>
                  <a:srgbClr val="000000"/>
                </a:solidFill>
                <a:latin typeface="Bookman Old Style"/>
                <a:ea typeface="Times New Roman"/>
                <a:cs typeface="BookmanOldStyle"/>
              </a:rPr>
              <a:t> lain yang </a:t>
            </a:r>
            <a:r>
              <a:rPr lang="en-US" sz="2000" dirty="0" err="1">
                <a:solidFill>
                  <a:srgbClr val="000000"/>
                </a:solidFill>
                <a:latin typeface="Bookman Old Style"/>
                <a:ea typeface="Times New Roman"/>
                <a:cs typeface="BookmanOldStyle"/>
              </a:rPr>
              <a:t>tidak</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benar</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untuk</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memenuhi</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persyaratan</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Pengadaan</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Barang</a:t>
            </a:r>
            <a:r>
              <a:rPr lang="en-US" sz="2000" dirty="0">
                <a:solidFill>
                  <a:srgbClr val="000000"/>
                </a:solidFill>
                <a:latin typeface="Bookman Old Style"/>
                <a:ea typeface="Times New Roman"/>
                <a:cs typeface="BookmanOldStyle"/>
              </a:rPr>
              <a:t>/</a:t>
            </a:r>
            <a:r>
              <a:rPr lang="en-US" sz="2000" dirty="0" err="1">
                <a:solidFill>
                  <a:srgbClr val="000000"/>
                </a:solidFill>
                <a:latin typeface="Bookman Old Style"/>
                <a:ea typeface="Times New Roman"/>
                <a:cs typeface="BookmanOldStyle"/>
              </a:rPr>
              <a:t>Jasa</a:t>
            </a:r>
            <a:endParaRPr lang="en-US" sz="2000" dirty="0">
              <a:solidFill>
                <a:prstClr val="black"/>
              </a:solidFill>
              <a:ea typeface="Times New Roman"/>
              <a:cs typeface="Times New Roman"/>
            </a:endParaRPr>
          </a:p>
          <a:p>
            <a:pPr marL="457200" lvl="0" indent="-457200" algn="just">
              <a:lnSpc>
                <a:spcPct val="125000"/>
              </a:lnSpc>
              <a:spcBef>
                <a:spcPts val="0"/>
              </a:spcBef>
              <a:buSzPct val="100000"/>
              <a:buFont typeface="+mj-lt"/>
              <a:buAutoNum type="alphaLcPeriod" startAt="3"/>
            </a:pPr>
            <a:r>
              <a:rPr lang="en-US" sz="2000" dirty="0" err="1">
                <a:solidFill>
                  <a:srgbClr val="000000"/>
                </a:solidFill>
                <a:latin typeface="Bookman Old Style"/>
                <a:ea typeface="Times New Roman"/>
                <a:cs typeface="BookmanOldStyle"/>
              </a:rPr>
              <a:t>mengundurkan</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diri</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dari</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pelaksanaan</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Surat</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Perjanjian</a:t>
            </a:r>
            <a:r>
              <a:rPr lang="en-US" sz="2000" dirty="0">
                <a:solidFill>
                  <a:srgbClr val="000000"/>
                </a:solidFill>
                <a:latin typeface="Bookman Old Style"/>
                <a:ea typeface="Times New Roman"/>
                <a:cs typeface="BookmanOldStyle"/>
              </a:rPr>
              <a:t>/SPK </a:t>
            </a:r>
            <a:r>
              <a:rPr lang="en-US" sz="2000" dirty="0" err="1">
                <a:solidFill>
                  <a:srgbClr val="000000"/>
                </a:solidFill>
                <a:latin typeface="Bookman Old Style"/>
                <a:ea typeface="Times New Roman"/>
                <a:cs typeface="BookmanOldStyle"/>
              </a:rPr>
              <a:t>dengan</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alasan</a:t>
            </a:r>
            <a:r>
              <a:rPr lang="en-US" sz="2000" dirty="0">
                <a:solidFill>
                  <a:srgbClr val="000000"/>
                </a:solidFill>
                <a:latin typeface="Bookman Old Style"/>
                <a:ea typeface="Times New Roman"/>
                <a:cs typeface="BookmanOldStyle"/>
              </a:rPr>
              <a:t> yang </a:t>
            </a:r>
            <a:r>
              <a:rPr lang="en-US" sz="2000" dirty="0" err="1">
                <a:solidFill>
                  <a:srgbClr val="000000"/>
                </a:solidFill>
                <a:latin typeface="Bookman Old Style"/>
                <a:ea typeface="Times New Roman"/>
                <a:cs typeface="BookmanOldStyle"/>
              </a:rPr>
              <a:t>tidak</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dapat</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dipertanggungjawabkan</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dan</a:t>
            </a:r>
            <a:r>
              <a:rPr lang="en-US" sz="2000" dirty="0">
                <a:solidFill>
                  <a:srgbClr val="000000"/>
                </a:solidFill>
                <a:latin typeface="Bookman Old Style"/>
                <a:ea typeface="Times New Roman"/>
                <a:cs typeface="BookmanOldStyle"/>
              </a:rPr>
              <a:t>/</a:t>
            </a:r>
            <a:r>
              <a:rPr lang="en-US" sz="2000" dirty="0" err="1">
                <a:solidFill>
                  <a:srgbClr val="000000"/>
                </a:solidFill>
                <a:latin typeface="Bookman Old Style"/>
                <a:ea typeface="Times New Roman"/>
                <a:cs typeface="BookmanOldStyle"/>
              </a:rPr>
              <a:t>atau</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tidak</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dapat</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diterima</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oleh</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Pelaksana</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Teknis</a:t>
            </a:r>
            <a:r>
              <a:rPr lang="en-US" sz="2000" dirty="0">
                <a:solidFill>
                  <a:srgbClr val="000000"/>
                </a:solidFill>
                <a:latin typeface="Bookman Old Style"/>
                <a:ea typeface="Times New Roman"/>
                <a:cs typeface="BookmanOldStyle"/>
              </a:rPr>
              <a:t>/</a:t>
            </a:r>
            <a:r>
              <a:rPr lang="en-US" sz="2000" dirty="0" err="1">
                <a:solidFill>
                  <a:srgbClr val="000000"/>
                </a:solidFill>
                <a:latin typeface="Bookman Old Style"/>
                <a:ea typeface="Times New Roman"/>
                <a:cs typeface="BookmanOldStyle"/>
              </a:rPr>
              <a:t>Kaur</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dan</a:t>
            </a:r>
            <a:r>
              <a:rPr lang="en-US" sz="2000" dirty="0">
                <a:solidFill>
                  <a:srgbClr val="000000"/>
                </a:solidFill>
                <a:latin typeface="Bookman Old Style"/>
                <a:ea typeface="Times New Roman"/>
                <a:cs typeface="BookmanOldStyle"/>
              </a:rPr>
              <a:t>/</a:t>
            </a:r>
            <a:r>
              <a:rPr lang="en-US" sz="2000" dirty="0" err="1">
                <a:solidFill>
                  <a:srgbClr val="000000"/>
                </a:solidFill>
                <a:latin typeface="Bookman Old Style"/>
                <a:ea typeface="Times New Roman"/>
                <a:cs typeface="BookmanOldStyle"/>
              </a:rPr>
              <a:t>atau</a:t>
            </a:r>
            <a:endParaRPr lang="en-US" sz="2000" dirty="0">
              <a:solidFill>
                <a:prstClr val="black"/>
              </a:solidFill>
              <a:ea typeface="Times New Roman"/>
              <a:cs typeface="Times New Roman"/>
            </a:endParaRPr>
          </a:p>
          <a:p>
            <a:pPr marL="457200" lvl="0" indent="-457200" algn="just">
              <a:lnSpc>
                <a:spcPct val="125000"/>
              </a:lnSpc>
              <a:spcBef>
                <a:spcPts val="0"/>
              </a:spcBef>
              <a:spcAft>
                <a:spcPts val="1000"/>
              </a:spcAft>
              <a:buSzPct val="100000"/>
              <a:buFont typeface="+mj-lt"/>
              <a:buAutoNum type="alphaLcPeriod" startAt="3"/>
            </a:pPr>
            <a:r>
              <a:rPr lang="en-US" sz="2000" dirty="0" err="1">
                <a:solidFill>
                  <a:srgbClr val="000000"/>
                </a:solidFill>
                <a:latin typeface="Bookman Old Style"/>
                <a:ea typeface="Times New Roman"/>
                <a:cs typeface="BookmanOldStyle"/>
              </a:rPr>
              <a:t>tidak</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dapat</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menyelesaikan</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pekerjaan</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sesuai</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dengan</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Surat</a:t>
            </a:r>
            <a:r>
              <a:rPr lang="en-US" sz="2000" dirty="0">
                <a:solidFill>
                  <a:srgbClr val="000000"/>
                </a:solidFill>
                <a:latin typeface="Bookman Old Style"/>
                <a:ea typeface="Times New Roman"/>
                <a:cs typeface="BookmanOldStyle"/>
              </a:rPr>
              <a:t> </a:t>
            </a:r>
            <a:r>
              <a:rPr lang="en-US" sz="2000" dirty="0" err="1">
                <a:solidFill>
                  <a:srgbClr val="000000"/>
                </a:solidFill>
                <a:latin typeface="Bookman Old Style"/>
                <a:ea typeface="Times New Roman"/>
                <a:cs typeface="BookmanOldStyle"/>
              </a:rPr>
              <a:t>Perjanjian</a:t>
            </a:r>
            <a:r>
              <a:rPr lang="en-US" sz="2000" dirty="0">
                <a:solidFill>
                  <a:srgbClr val="000000"/>
                </a:solidFill>
                <a:latin typeface="Bookman Old Style"/>
                <a:ea typeface="Times New Roman"/>
                <a:cs typeface="BookmanOldStyle"/>
              </a:rPr>
              <a:t>/SPK.</a:t>
            </a:r>
            <a:endParaRPr lang="en-US" sz="2000" dirty="0">
              <a:solidFill>
                <a:prstClr val="black"/>
              </a:solidFill>
              <a:ea typeface="Times New Roman"/>
              <a:cs typeface="Times New Roman"/>
            </a:endParaRPr>
          </a:p>
          <a:p>
            <a:endParaRPr lang="en-US" dirty="0"/>
          </a:p>
        </p:txBody>
      </p:sp>
    </p:spTree>
    <p:extLst>
      <p:ext uri="{BB962C8B-B14F-4D97-AF65-F5344CB8AC3E}">
        <p14:creationId xmlns:p14="http://schemas.microsoft.com/office/powerpoint/2010/main" val="108830776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nSpc>
                <a:spcPct val="125000"/>
              </a:lnSpc>
              <a:spcBef>
                <a:spcPts val="0"/>
              </a:spcBef>
            </a:pPr>
            <a:r>
              <a:rPr lang="en-US" sz="3000" dirty="0" smtClean="0">
                <a:solidFill>
                  <a:srgbClr val="000000"/>
                </a:solidFill>
                <a:latin typeface="Bookman Old Style"/>
                <a:ea typeface="Times New Roman"/>
                <a:cs typeface="BookmanOldStyle"/>
              </a:rPr>
              <a:t>BAB XIII</a:t>
            </a:r>
            <a:br>
              <a:rPr lang="en-US" sz="3000" dirty="0" smtClean="0">
                <a:solidFill>
                  <a:srgbClr val="000000"/>
                </a:solidFill>
                <a:latin typeface="Bookman Old Style"/>
                <a:ea typeface="Times New Roman"/>
                <a:cs typeface="BookmanOldStyle"/>
              </a:rPr>
            </a:br>
            <a:r>
              <a:rPr lang="en-US" sz="3000" dirty="0" smtClean="0">
                <a:solidFill>
                  <a:srgbClr val="000000"/>
                </a:solidFill>
                <a:latin typeface="Bookman Old Style"/>
                <a:ea typeface="Times New Roman"/>
                <a:cs typeface="BookmanOldStyle"/>
              </a:rPr>
              <a:t>PENYELESAIAN </a:t>
            </a:r>
            <a:r>
              <a:rPr lang="en-US" sz="3000" dirty="0">
                <a:solidFill>
                  <a:srgbClr val="000000"/>
                </a:solidFill>
                <a:latin typeface="Bookman Old Style"/>
                <a:ea typeface="Times New Roman"/>
                <a:cs typeface="BookmanOldStyle"/>
              </a:rPr>
              <a:t>PERSELISIHAN</a:t>
            </a:r>
            <a:r>
              <a:rPr lang="en-US" sz="3000" dirty="0">
                <a:latin typeface="Times New Roman"/>
                <a:ea typeface="Times New Roman"/>
              </a:rPr>
              <a:t/>
            </a:r>
            <a:br>
              <a:rPr lang="en-US" sz="3000" dirty="0">
                <a:latin typeface="Times New Roman"/>
                <a:ea typeface="Times New Roman"/>
              </a:rPr>
            </a:br>
            <a:r>
              <a:rPr lang="en-US" sz="3000" dirty="0" err="1" smtClean="0">
                <a:latin typeface="Times New Roman"/>
                <a:ea typeface="Times New Roman"/>
              </a:rPr>
              <a:t>Pasal</a:t>
            </a:r>
            <a:r>
              <a:rPr lang="en-US" sz="3000" dirty="0" smtClean="0">
                <a:latin typeface="Times New Roman"/>
                <a:ea typeface="Times New Roman"/>
              </a:rPr>
              <a:t> 32</a:t>
            </a:r>
            <a:endParaRPr lang="en-US" sz="3000" dirty="0"/>
          </a:p>
        </p:txBody>
      </p:sp>
      <p:sp>
        <p:nvSpPr>
          <p:cNvPr id="3" name="Content Placeholder 2"/>
          <p:cNvSpPr>
            <a:spLocks noGrp="1"/>
          </p:cNvSpPr>
          <p:nvPr>
            <p:ph idx="1"/>
          </p:nvPr>
        </p:nvSpPr>
        <p:spPr>
          <a:xfrm>
            <a:off x="457200" y="1981200"/>
            <a:ext cx="8229600" cy="4144963"/>
          </a:xfrm>
        </p:spPr>
        <p:txBody>
          <a:bodyPr>
            <a:normAutofit fontScale="62500" lnSpcReduction="20000"/>
          </a:bodyPr>
          <a:lstStyle/>
          <a:p>
            <a:pPr lvl="0" algn="just">
              <a:lnSpc>
                <a:spcPct val="125000"/>
              </a:lnSpc>
              <a:spcBef>
                <a:spcPts val="0"/>
              </a:spcBef>
              <a:buFont typeface="+mj-lt"/>
              <a:buAutoNum type="arabicParenBoth"/>
              <a:tabLst>
                <a:tab pos="248920" algn="l"/>
              </a:tabLst>
            </a:pPr>
            <a:r>
              <a:rPr lang="en-US" dirty="0" err="1">
                <a:solidFill>
                  <a:srgbClr val="000000"/>
                </a:solidFill>
                <a:latin typeface="Bookman Old Style"/>
                <a:ea typeface="Times New Roman"/>
                <a:cs typeface="BookmanOldStyle"/>
              </a:rPr>
              <a:t>Dalam</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hal</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terjadi</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perselisihan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antara</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para</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pihak</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dalam</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Pengadaan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para</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pihak</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terlebih</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dahulu</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menyelesaikan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perselisihan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tersebut</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melalui</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musyawarah</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untuk</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mufakat</a:t>
            </a:r>
            <a:r>
              <a:rPr lang="en-US" dirty="0">
                <a:solidFill>
                  <a:srgbClr val="000000"/>
                </a:solidFill>
                <a:latin typeface="Bookman Old Style"/>
                <a:ea typeface="Times New Roman"/>
                <a:cs typeface="BookmanOldStyle"/>
              </a:rPr>
              <a:t>.</a:t>
            </a:r>
            <a:endParaRPr lang="en-US" sz="2800" dirty="0">
              <a:ea typeface="Times New Roman"/>
              <a:cs typeface="Times New Roman"/>
            </a:endParaRPr>
          </a:p>
          <a:p>
            <a:pPr lvl="0" algn="just">
              <a:lnSpc>
                <a:spcPct val="125000"/>
              </a:lnSpc>
              <a:spcBef>
                <a:spcPts val="0"/>
              </a:spcBef>
              <a:buFont typeface="+mj-lt"/>
              <a:buAutoNum type="arabicParenBoth"/>
              <a:tabLst>
                <a:tab pos="248920" algn="l"/>
              </a:tabLst>
            </a:pPr>
            <a:r>
              <a:rPr lang="en-US" dirty="0" err="1">
                <a:solidFill>
                  <a:srgbClr val="000000"/>
                </a:solidFill>
                <a:latin typeface="Bookman Old Style"/>
                <a:ea typeface="Times New Roman"/>
                <a:cs typeface="BookmanOldStyle"/>
              </a:rPr>
              <a:t>Dalam</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hal</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penyelesaian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perselisihan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sebagaimana</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dimaksud</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pada</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ayat</a:t>
            </a:r>
            <a:r>
              <a:rPr lang="en-US" dirty="0">
                <a:solidFill>
                  <a:srgbClr val="000000"/>
                </a:solidFill>
                <a:latin typeface="Bookman Old Style"/>
                <a:ea typeface="Times New Roman"/>
                <a:cs typeface="BookmanOldStyle"/>
              </a:rPr>
              <a:t> (1) </a:t>
            </a:r>
            <a:r>
              <a:rPr lang="en-US" dirty="0" err="1">
                <a:solidFill>
                  <a:srgbClr val="000000"/>
                </a:solidFill>
                <a:latin typeface="Bookman Old Style"/>
                <a:ea typeface="Times New Roman"/>
                <a:cs typeface="BookmanOldStyle"/>
              </a:rPr>
              <a:t>tidak</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mencapai</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mufakat</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maka</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penyelesaian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perselisihan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dilakukan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melalui</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musyawarah</a:t>
            </a:r>
            <a:r>
              <a:rPr lang="en-US" dirty="0">
                <a:solidFill>
                  <a:srgbClr val="000000"/>
                </a:solidFill>
                <a:latin typeface="Bookman Old Style"/>
                <a:ea typeface="Times New Roman"/>
                <a:cs typeface="BookmanOldStyle"/>
              </a:rPr>
              <a:t> yang </a:t>
            </a:r>
            <a:r>
              <a:rPr lang="en-US" dirty="0" err="1">
                <a:solidFill>
                  <a:srgbClr val="000000"/>
                </a:solidFill>
                <a:latin typeface="Bookman Old Style"/>
                <a:ea typeface="Times New Roman"/>
                <a:cs typeface="BookmanOldStyle"/>
              </a:rPr>
              <a:t>dipimpin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oleh</a:t>
            </a:r>
            <a:r>
              <a:rPr lang="en-US" dirty="0">
                <a:solidFill>
                  <a:srgbClr val="000000"/>
                </a:solidFill>
                <a:latin typeface="Bookman Old Style"/>
                <a:ea typeface="Times New Roman"/>
                <a:cs typeface="BookmanOldStyle"/>
              </a:rPr>
              <a:t> </a:t>
            </a:r>
            <a:r>
              <a:rPr lang="id-ID" dirty="0">
                <a:solidFill>
                  <a:srgbClr val="000000"/>
                </a:solidFill>
                <a:latin typeface="Bookman Old Style"/>
                <a:ea typeface="Times New Roman"/>
                <a:cs typeface="BookmanOldStyle"/>
              </a:rPr>
              <a:t>Lurah</a:t>
            </a:r>
            <a:r>
              <a:rPr lang="en-US" dirty="0">
                <a:solidFill>
                  <a:srgbClr val="000000"/>
                </a:solidFill>
                <a:latin typeface="Bookman Old Style"/>
                <a:ea typeface="Times New Roman"/>
                <a:cs typeface="BookmanOldStyle"/>
              </a:rPr>
              <a:t>.</a:t>
            </a:r>
            <a:endParaRPr lang="en-US" sz="2800" dirty="0">
              <a:ea typeface="Times New Roman"/>
              <a:cs typeface="Times New Roman"/>
            </a:endParaRPr>
          </a:p>
          <a:p>
            <a:pPr lvl="0" algn="just">
              <a:lnSpc>
                <a:spcPct val="125000"/>
              </a:lnSpc>
              <a:spcBef>
                <a:spcPts val="0"/>
              </a:spcBef>
              <a:buFont typeface="+mj-lt"/>
              <a:buAutoNum type="arabicParenBoth"/>
              <a:tabLst>
                <a:tab pos="248920" algn="l"/>
              </a:tabLst>
            </a:pPr>
            <a:r>
              <a:rPr lang="en-US" dirty="0" err="1">
                <a:solidFill>
                  <a:srgbClr val="000000"/>
                </a:solidFill>
                <a:latin typeface="Bookman Old Style"/>
                <a:ea typeface="Times New Roman"/>
                <a:cs typeface="BookmanOldStyle"/>
              </a:rPr>
              <a:t>Dalam</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hal</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penyelesaian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perselisihan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sebagaimana</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dimaksud</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pada</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ayat</a:t>
            </a:r>
            <a:r>
              <a:rPr lang="en-US" dirty="0">
                <a:solidFill>
                  <a:srgbClr val="000000"/>
                </a:solidFill>
                <a:latin typeface="Bookman Old Style"/>
                <a:ea typeface="Times New Roman"/>
                <a:cs typeface="BookmanOldStyle"/>
              </a:rPr>
              <a:t> (1) </a:t>
            </a:r>
            <a:r>
              <a:rPr lang="en-US" dirty="0" err="1">
                <a:solidFill>
                  <a:srgbClr val="000000"/>
                </a:solidFill>
                <a:latin typeface="Bookman Old Style"/>
                <a:ea typeface="Times New Roman"/>
                <a:cs typeface="BookmanOldStyle"/>
              </a:rPr>
              <a:t>dan</a:t>
            </a:r>
            <a:r>
              <a:rPr lang="en-US" dirty="0">
                <a:solidFill>
                  <a:srgbClr val="000000"/>
                </a:solidFill>
                <a:latin typeface="Bookman Old Style"/>
                <a:ea typeface="Times New Roman"/>
                <a:cs typeface="BookmanOldStyle"/>
              </a:rPr>
              <a:t> (2) </a:t>
            </a:r>
            <a:r>
              <a:rPr lang="en-US" dirty="0" err="1">
                <a:solidFill>
                  <a:srgbClr val="000000"/>
                </a:solidFill>
                <a:latin typeface="Bookman Old Style"/>
                <a:ea typeface="Times New Roman"/>
                <a:cs typeface="BookmanOldStyle"/>
              </a:rPr>
              <a:t>tidak</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tercapai</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penyelesaian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perselisihan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tersebut</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dapat</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dilakukan</a:t>
            </a:r>
            <a:r>
              <a:rPr lang="en-US" dirty="0">
                <a:solidFill>
                  <a:srgbClr val="000000"/>
                </a:solidFill>
                <a:latin typeface="Bookman Old Style"/>
                <a:ea typeface="Times New Roman"/>
                <a:cs typeface="BookmanOldStyle"/>
              </a:rPr>
              <a:t> </a:t>
            </a:r>
            <a:r>
              <a:rPr lang="en-US" dirty="0" err="1" smtClean="0">
                <a:solidFill>
                  <a:srgbClr val="000000"/>
                </a:solidFill>
                <a:latin typeface="Bookman Old Style"/>
                <a:ea typeface="Times New Roman"/>
                <a:cs typeface="BookmanOldStyle"/>
              </a:rPr>
              <a:t>melaluiLayanan</a:t>
            </a:r>
            <a:r>
              <a:rPr lang="en-US" dirty="0" smtClean="0">
                <a:solidFill>
                  <a:srgbClr val="000000"/>
                </a:solidFill>
                <a:latin typeface="Bookman Old Style"/>
                <a:ea typeface="Times New Roman"/>
                <a:cs typeface="BookmanOldStyle"/>
              </a:rPr>
              <a:t> </a:t>
            </a:r>
            <a:r>
              <a:rPr lang="en-US" dirty="0" err="1" smtClean="0">
                <a:solidFill>
                  <a:srgbClr val="000000"/>
                </a:solidFill>
                <a:latin typeface="Bookman Old Style"/>
                <a:ea typeface="Times New Roman"/>
                <a:cs typeface="BookmanOldStyle"/>
              </a:rPr>
              <a:t>Penyelesaian</a:t>
            </a:r>
            <a:r>
              <a:rPr lang="en-US" dirty="0" smtClean="0">
                <a:solidFill>
                  <a:srgbClr val="000000"/>
                </a:solidFill>
                <a:latin typeface="Bookman Old Style"/>
                <a:ea typeface="Times New Roman"/>
                <a:cs typeface="BookmanOldStyle"/>
              </a:rPr>
              <a:t> </a:t>
            </a:r>
            <a:r>
              <a:rPr lang="en-US" dirty="0" err="1" smtClean="0">
                <a:solidFill>
                  <a:srgbClr val="000000"/>
                </a:solidFill>
                <a:latin typeface="Bookman Old Style"/>
                <a:ea typeface="Times New Roman"/>
                <a:cs typeface="BookmanOldStyle"/>
              </a:rPr>
              <a:t>Sengketa</a:t>
            </a:r>
            <a:r>
              <a:rPr lang="en-US" dirty="0" smtClean="0">
                <a:solidFill>
                  <a:srgbClr val="000000"/>
                </a:solidFill>
                <a:latin typeface="Bookman Old Style"/>
                <a:ea typeface="Times New Roman"/>
                <a:cs typeface="BookmanOldStyle"/>
              </a:rPr>
              <a:t> </a:t>
            </a:r>
            <a:r>
              <a:rPr lang="en-US" dirty="0" err="1" smtClean="0">
                <a:solidFill>
                  <a:srgbClr val="000000"/>
                </a:solidFill>
                <a:latin typeface="Bookman Old Style"/>
                <a:ea typeface="Times New Roman"/>
                <a:cs typeface="BookmanOldStyle"/>
              </a:rPr>
              <a:t>Kontrak</a:t>
            </a:r>
            <a:r>
              <a:rPr lang="en-US" dirty="0" smtClean="0">
                <a:solidFill>
                  <a:srgbClr val="000000"/>
                </a:solidFill>
                <a:latin typeface="Bookman Old Style"/>
                <a:ea typeface="Times New Roman"/>
                <a:cs typeface="BookmanOldStyle"/>
              </a:rPr>
              <a:t> </a:t>
            </a:r>
            <a:r>
              <a:rPr lang="en-US" dirty="0" err="1" smtClean="0">
                <a:solidFill>
                  <a:srgbClr val="000000"/>
                </a:solidFill>
                <a:latin typeface="Bookman Old Style"/>
                <a:ea typeface="Times New Roman"/>
                <a:cs typeface="BookmanOldStyle"/>
              </a:rPr>
              <a:t>Pengadaan</a:t>
            </a:r>
            <a:r>
              <a:rPr lang="en-US" dirty="0" smtClean="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atau</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pengadilan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sesuai</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dengan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ketentuan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peraturan</a:t>
            </a:r>
            <a:r>
              <a:rPr lang="en-US" dirty="0">
                <a:solidFill>
                  <a:srgbClr val="000000"/>
                </a:solidFill>
                <a:latin typeface="Bookman Old Style"/>
                <a:ea typeface="Times New Roman"/>
                <a:cs typeface="BookmanOldStyle"/>
              </a:rPr>
              <a:t> </a:t>
            </a:r>
            <a:r>
              <a:rPr lang="en-US" dirty="0" err="1">
                <a:solidFill>
                  <a:srgbClr val="000000"/>
                </a:solidFill>
                <a:latin typeface="Bookman Old Style"/>
                <a:ea typeface="Times New Roman"/>
                <a:cs typeface="BookmanOldStyle"/>
              </a:rPr>
              <a:t>perundang-undangan</a:t>
            </a:r>
            <a:r>
              <a:rPr lang="en-US" dirty="0">
                <a:solidFill>
                  <a:srgbClr val="000000"/>
                </a:solidFill>
                <a:latin typeface="Bookman Old Style"/>
                <a:ea typeface="Times New Roman"/>
                <a:cs typeface="BookmanOldStyle"/>
              </a:rPr>
              <a:t>.</a:t>
            </a:r>
            <a:endParaRPr lang="en-US" sz="2800" dirty="0">
              <a:ea typeface="Times New Roman"/>
              <a:cs typeface="Times New Roman"/>
            </a:endParaRPr>
          </a:p>
          <a:p>
            <a:pPr marL="0" indent="0">
              <a:buNone/>
            </a:pPr>
            <a:endParaRPr lang="en-US" dirty="0"/>
          </a:p>
        </p:txBody>
      </p:sp>
    </p:spTree>
    <p:extLst>
      <p:ext uri="{BB962C8B-B14F-4D97-AF65-F5344CB8AC3E}">
        <p14:creationId xmlns:p14="http://schemas.microsoft.com/office/powerpoint/2010/main" val="80645197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endParaRPr lang="en-US" sz="4400" dirty="0" smtClean="0">
              <a:latin typeface="Blackadder ITC" pitchFamily="82" charset="0"/>
            </a:endParaRPr>
          </a:p>
          <a:p>
            <a:pPr marL="0" indent="0" algn="ctr">
              <a:buNone/>
            </a:pPr>
            <a:endParaRPr lang="en-US" sz="4400" dirty="0">
              <a:latin typeface="Blackadder ITC" pitchFamily="82" charset="0"/>
            </a:endParaRPr>
          </a:p>
          <a:p>
            <a:pPr marL="0" indent="0" algn="ctr">
              <a:buNone/>
            </a:pPr>
            <a:r>
              <a:rPr lang="en-US" sz="4400" dirty="0" err="1" smtClean="0">
                <a:latin typeface="Blackadder ITC" pitchFamily="82" charset="0"/>
              </a:rPr>
              <a:t>Terima</a:t>
            </a:r>
            <a:r>
              <a:rPr lang="en-US" sz="4400" dirty="0" smtClean="0">
                <a:latin typeface="Blackadder ITC" pitchFamily="82" charset="0"/>
              </a:rPr>
              <a:t> </a:t>
            </a:r>
            <a:r>
              <a:rPr lang="en-US" sz="4400" dirty="0" err="1" smtClean="0">
                <a:latin typeface="Blackadder ITC" pitchFamily="82" charset="0"/>
              </a:rPr>
              <a:t>Kasih</a:t>
            </a:r>
            <a:endParaRPr lang="en-US" sz="4400" dirty="0">
              <a:latin typeface="Blackadder ITC" pitchFamily="82" charset="0"/>
            </a:endParaRPr>
          </a:p>
        </p:txBody>
      </p:sp>
    </p:spTree>
    <p:extLst>
      <p:ext uri="{BB962C8B-B14F-4D97-AF65-F5344CB8AC3E}">
        <p14:creationId xmlns:p14="http://schemas.microsoft.com/office/powerpoint/2010/main" val="4048830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p:spPr>
        <p:txBody>
          <a:bodyPr>
            <a:normAutofit fontScale="90000"/>
          </a:bodyPr>
          <a:lstStyle/>
          <a:p>
            <a:pPr lvl="0" indent="-342900">
              <a:spcBef>
                <a:spcPts val="0"/>
              </a:spcBef>
            </a:pPr>
            <a:r>
              <a:rPr lang="en-US" dirty="0" smtClean="0"/>
              <a:t/>
            </a:r>
            <a:br>
              <a:rPr lang="en-US" dirty="0" smtClean="0"/>
            </a:br>
            <a:r>
              <a:rPr lang="en-US" dirty="0" smtClean="0"/>
              <a:t/>
            </a:r>
            <a:br>
              <a:rPr lang="en-US" dirty="0" smtClean="0"/>
            </a:br>
            <a:r>
              <a:rPr lang="en-US" dirty="0" smtClean="0"/>
              <a:t/>
            </a:r>
            <a:br>
              <a:rPr lang="en-US" dirty="0" smtClean="0"/>
            </a:br>
            <a:r>
              <a:rPr lang="en-US" sz="3600" dirty="0" smtClean="0">
                <a:latin typeface="Baskerville Old Face" pitchFamily="18" charset="0"/>
              </a:rPr>
              <a:t>BAB V </a:t>
            </a:r>
            <a:br>
              <a:rPr lang="en-US" sz="3600" dirty="0" smtClean="0">
                <a:latin typeface="Baskerville Old Face" pitchFamily="18" charset="0"/>
              </a:rPr>
            </a:br>
            <a:r>
              <a:rPr lang="en-US" sz="3600" dirty="0" smtClean="0">
                <a:latin typeface="Baskerville Old Face" pitchFamily="18" charset="0"/>
              </a:rPr>
              <a:t>Para </a:t>
            </a:r>
            <a:r>
              <a:rPr lang="en-US" sz="3600" dirty="0" err="1" smtClean="0">
                <a:latin typeface="Baskerville Old Face" pitchFamily="18" charset="0"/>
              </a:rPr>
              <a:t>Pihak</a:t>
            </a:r>
            <a:r>
              <a:rPr lang="en-US" sz="3600" dirty="0" smtClean="0">
                <a:latin typeface="Baskerville Old Face" pitchFamily="18" charset="0"/>
              </a:rPr>
              <a:t/>
            </a:r>
            <a:br>
              <a:rPr lang="en-US" sz="3600" dirty="0" smtClean="0">
                <a:latin typeface="Baskerville Old Face" pitchFamily="18" charset="0"/>
              </a:rPr>
            </a:br>
            <a:r>
              <a:rPr lang="en-US" sz="3600" dirty="0" err="1" smtClean="0">
                <a:latin typeface="Baskerville Old Face" pitchFamily="18" charset="0"/>
              </a:rPr>
              <a:t>Pasal</a:t>
            </a:r>
            <a:r>
              <a:rPr lang="en-US" sz="3600" dirty="0" smtClean="0">
                <a:latin typeface="Baskerville Old Face" pitchFamily="18" charset="0"/>
              </a:rPr>
              <a:t>  9 </a:t>
            </a:r>
            <a:r>
              <a:rPr lang="en-US" sz="3600" dirty="0">
                <a:latin typeface="Baskerville Old Face" pitchFamily="18" charset="0"/>
              </a:rPr>
              <a:t/>
            </a:r>
            <a:br>
              <a:rPr lang="en-US" sz="3600" dirty="0">
                <a:latin typeface="Baskerville Old Face" pitchFamily="18" charset="0"/>
              </a:rPr>
            </a:br>
            <a:r>
              <a:rPr lang="en-US" sz="4000" dirty="0">
                <a:latin typeface="Baskerville Old Face" pitchFamily="18" charset="0"/>
              </a:rPr>
              <a:t/>
            </a:r>
            <a:br>
              <a:rPr lang="en-US" sz="4000" dirty="0">
                <a:latin typeface="Baskerville Old Face" pitchFamily="18" charset="0"/>
              </a:rPr>
            </a:br>
            <a:r>
              <a:rPr lang="id-ID" sz="3200" dirty="0" smtClean="0">
                <a:solidFill>
                  <a:prstClr val="black"/>
                </a:solidFill>
                <a:latin typeface="Baskerville Old Face" pitchFamily="18" charset="0"/>
                <a:ea typeface="Times New Roman"/>
                <a:cs typeface="+mn-cs"/>
              </a:rPr>
              <a:t>Para </a:t>
            </a:r>
            <a:r>
              <a:rPr lang="id-ID" sz="3200" dirty="0">
                <a:solidFill>
                  <a:prstClr val="black"/>
                </a:solidFill>
                <a:latin typeface="Baskerville Old Face" pitchFamily="18" charset="0"/>
                <a:ea typeface="Times New Roman"/>
                <a:cs typeface="+mn-cs"/>
              </a:rPr>
              <a:t>pihak dal</a:t>
            </a:r>
            <a:r>
              <a:rPr lang="id-ID" sz="3200" dirty="0">
                <a:solidFill>
                  <a:prstClr val="black"/>
                </a:solidFill>
                <a:latin typeface="Bookman Old Style"/>
                <a:ea typeface="Times New Roman"/>
                <a:cs typeface="+mn-cs"/>
              </a:rPr>
              <a:t>am Pengadaan terdiri dari: </a:t>
            </a:r>
            <a:r>
              <a:rPr lang="en-US" sz="3200" dirty="0">
                <a:solidFill>
                  <a:prstClr val="black"/>
                </a:solidFill>
                <a:latin typeface="Times New Roman"/>
                <a:ea typeface="Times New Roman"/>
                <a:cs typeface="+mn-cs"/>
              </a:rPr>
              <a:t/>
            </a:r>
            <a:br>
              <a:rPr lang="en-US" sz="3200" dirty="0">
                <a:solidFill>
                  <a:prstClr val="black"/>
                </a:solidFill>
                <a:latin typeface="Times New Roman"/>
                <a:ea typeface="Times New Roman"/>
                <a:cs typeface="+mn-cs"/>
              </a:rPr>
            </a:br>
            <a:endParaRPr lang="en-US" dirty="0"/>
          </a:p>
        </p:txBody>
      </p:sp>
      <p:sp>
        <p:nvSpPr>
          <p:cNvPr id="3" name="Content Placeholder 2"/>
          <p:cNvSpPr>
            <a:spLocks noGrp="1"/>
          </p:cNvSpPr>
          <p:nvPr>
            <p:ph idx="1"/>
          </p:nvPr>
        </p:nvSpPr>
        <p:spPr>
          <a:xfrm>
            <a:off x="457200" y="2286000"/>
            <a:ext cx="8229600" cy="3840163"/>
          </a:xfrm>
        </p:spPr>
        <p:txBody>
          <a:bodyPr/>
          <a:lstStyle/>
          <a:p>
            <a:pPr marL="0" marR="0" algn="just">
              <a:lnSpc>
                <a:spcPct val="125000"/>
              </a:lnSpc>
              <a:spcBef>
                <a:spcPts val="0"/>
              </a:spcBef>
              <a:spcAft>
                <a:spcPts val="0"/>
              </a:spcAft>
            </a:pPr>
            <a:endParaRPr lang="en-US" dirty="0" smtClean="0">
              <a:effectLst/>
              <a:latin typeface="Bookman Old Style"/>
              <a:ea typeface="Times New Roman"/>
            </a:endParaRPr>
          </a:p>
          <a:p>
            <a:pPr marL="0" marR="0" algn="just">
              <a:lnSpc>
                <a:spcPct val="125000"/>
              </a:lnSpc>
              <a:spcBef>
                <a:spcPts val="0"/>
              </a:spcBef>
              <a:spcAft>
                <a:spcPts val="0"/>
              </a:spcAft>
            </a:pPr>
            <a:r>
              <a:rPr lang="id-ID" dirty="0" smtClean="0">
                <a:effectLst/>
                <a:latin typeface="Bookman Old Style"/>
                <a:ea typeface="Times New Roman"/>
              </a:rPr>
              <a:t>a.</a:t>
            </a:r>
            <a:r>
              <a:rPr lang="id-ID" sz="2400" dirty="0" smtClean="0">
                <a:effectLst/>
                <a:latin typeface="Bookman Old Style"/>
                <a:ea typeface="Times New Roman"/>
              </a:rPr>
              <a:t> Lurah; </a:t>
            </a:r>
            <a:endParaRPr lang="en-US" sz="2400" dirty="0" smtClean="0">
              <a:effectLst/>
              <a:latin typeface="Times New Roman"/>
              <a:ea typeface="Times New Roman"/>
            </a:endParaRPr>
          </a:p>
          <a:p>
            <a:pPr marL="0" marR="0" algn="just">
              <a:lnSpc>
                <a:spcPct val="125000"/>
              </a:lnSpc>
              <a:spcBef>
                <a:spcPts val="0"/>
              </a:spcBef>
              <a:spcAft>
                <a:spcPts val="0"/>
              </a:spcAft>
            </a:pPr>
            <a:r>
              <a:rPr lang="id-ID" sz="2400" dirty="0" smtClean="0">
                <a:effectLst/>
                <a:latin typeface="Bookman Old Style"/>
                <a:ea typeface="Times New Roman"/>
              </a:rPr>
              <a:t>b. Pelaksana Teknis/Kaur; </a:t>
            </a:r>
            <a:endParaRPr lang="en-US" sz="2400" dirty="0" smtClean="0">
              <a:effectLst/>
              <a:latin typeface="Times New Roman"/>
              <a:ea typeface="Times New Roman"/>
            </a:endParaRPr>
          </a:p>
          <a:p>
            <a:pPr marL="0" marR="0" algn="just">
              <a:lnSpc>
                <a:spcPct val="125000"/>
              </a:lnSpc>
              <a:spcBef>
                <a:spcPts val="0"/>
              </a:spcBef>
              <a:spcAft>
                <a:spcPts val="0"/>
              </a:spcAft>
            </a:pPr>
            <a:r>
              <a:rPr lang="id-ID" sz="2400" dirty="0" smtClean="0">
                <a:effectLst/>
                <a:latin typeface="Bookman Old Style"/>
                <a:ea typeface="Times New Roman"/>
              </a:rPr>
              <a:t>c. TPK; </a:t>
            </a:r>
            <a:endParaRPr lang="en-US" sz="2400" dirty="0" smtClean="0">
              <a:effectLst/>
              <a:latin typeface="Times New Roman"/>
              <a:ea typeface="Times New Roman"/>
            </a:endParaRPr>
          </a:p>
          <a:p>
            <a:pPr marL="0" marR="0" algn="just">
              <a:lnSpc>
                <a:spcPct val="125000"/>
              </a:lnSpc>
              <a:spcBef>
                <a:spcPts val="0"/>
              </a:spcBef>
              <a:spcAft>
                <a:spcPts val="0"/>
              </a:spcAft>
            </a:pPr>
            <a:r>
              <a:rPr lang="id-ID" sz="2400" dirty="0" smtClean="0">
                <a:effectLst/>
                <a:latin typeface="Bookman Old Style"/>
                <a:ea typeface="Times New Roman"/>
              </a:rPr>
              <a:t>d. Masyarakat; dan </a:t>
            </a:r>
            <a:endParaRPr lang="en-US" sz="2400" dirty="0" smtClean="0">
              <a:effectLst/>
              <a:latin typeface="Times New Roman"/>
              <a:ea typeface="Times New Roman"/>
            </a:endParaRPr>
          </a:p>
          <a:p>
            <a:pPr marL="0" marR="0" algn="just">
              <a:lnSpc>
                <a:spcPct val="125000"/>
              </a:lnSpc>
              <a:spcBef>
                <a:spcPts val="0"/>
              </a:spcBef>
              <a:spcAft>
                <a:spcPts val="0"/>
              </a:spcAft>
            </a:pPr>
            <a:r>
              <a:rPr lang="id-ID" sz="2400" dirty="0" smtClean="0">
                <a:effectLst/>
                <a:latin typeface="Bookman Old Style"/>
                <a:ea typeface="Times New Roman"/>
              </a:rPr>
              <a:t>e. Penyedia. </a:t>
            </a:r>
            <a:endParaRPr lang="en-US" sz="2400" dirty="0" smtClean="0">
              <a:effectLst/>
              <a:latin typeface="Times New Roman"/>
              <a:ea typeface="Times New Roman"/>
            </a:endParaRPr>
          </a:p>
          <a:p>
            <a:endParaRPr lang="en-US" dirty="0"/>
          </a:p>
        </p:txBody>
      </p:sp>
    </p:spTree>
    <p:extLst>
      <p:ext uri="{BB962C8B-B14F-4D97-AF65-F5344CB8AC3E}">
        <p14:creationId xmlns:p14="http://schemas.microsoft.com/office/powerpoint/2010/main" val="40881646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95400"/>
          </a:xfrm>
        </p:spPr>
        <p:txBody>
          <a:bodyPr>
            <a:noAutofit/>
          </a:bodyPr>
          <a:lstStyle/>
          <a:p>
            <a:pPr>
              <a:lnSpc>
                <a:spcPct val="150000"/>
              </a:lnSpc>
              <a:spcBef>
                <a:spcPts val="0"/>
              </a:spcBef>
            </a:pPr>
            <a:r>
              <a:rPr lang="id-ID" sz="3200" dirty="0" smtClean="0">
                <a:effectLst/>
                <a:latin typeface="Baskerville Old Face" pitchFamily="18" charset="0"/>
                <a:ea typeface="Times New Roman"/>
              </a:rPr>
              <a:t>Pasal 10</a:t>
            </a:r>
            <a:r>
              <a:rPr lang="en-US" sz="3200" dirty="0" smtClean="0">
                <a:effectLst/>
                <a:latin typeface="Baskerville Old Face" pitchFamily="18" charset="0"/>
                <a:ea typeface="Times New Roman"/>
              </a:rPr>
              <a:t/>
            </a:r>
            <a:br>
              <a:rPr lang="en-US" sz="3200" dirty="0" smtClean="0">
                <a:effectLst/>
                <a:latin typeface="Baskerville Old Face" pitchFamily="18" charset="0"/>
                <a:ea typeface="Times New Roman"/>
              </a:rPr>
            </a:br>
            <a:r>
              <a:rPr lang="id-ID" sz="3200" dirty="0" smtClean="0">
                <a:effectLst/>
                <a:latin typeface="Baskerville Old Face" pitchFamily="18" charset="0"/>
                <a:ea typeface="Times New Roman"/>
                <a:cs typeface="Times New Roman"/>
              </a:rPr>
              <a:t>Tugas Lurah dalam Pengadaan adala</a:t>
            </a:r>
            <a:r>
              <a:rPr lang="en-US" sz="3200" dirty="0" smtClean="0">
                <a:effectLst/>
                <a:latin typeface="Baskerville Old Face" pitchFamily="18" charset="0"/>
                <a:ea typeface="Times New Roman"/>
                <a:cs typeface="Times New Roman"/>
              </a:rPr>
              <a:t>h:</a:t>
            </a:r>
            <a:endParaRPr lang="en-US" sz="3200" dirty="0">
              <a:latin typeface="Baskerville Old Face" pitchFamily="18" charset="0"/>
            </a:endParaRPr>
          </a:p>
        </p:txBody>
      </p:sp>
      <p:sp>
        <p:nvSpPr>
          <p:cNvPr id="3" name="Content Placeholder 2"/>
          <p:cNvSpPr>
            <a:spLocks noGrp="1"/>
          </p:cNvSpPr>
          <p:nvPr>
            <p:ph idx="1"/>
          </p:nvPr>
        </p:nvSpPr>
        <p:spPr/>
        <p:txBody>
          <a:bodyPr>
            <a:normAutofit/>
          </a:bodyPr>
          <a:lstStyle/>
          <a:p>
            <a:pPr lvl="0" algn="just">
              <a:lnSpc>
                <a:spcPct val="125000"/>
              </a:lnSpc>
              <a:spcBef>
                <a:spcPts val="0"/>
              </a:spcBef>
              <a:buFont typeface="+mj-lt"/>
              <a:buAutoNum type="alphaLcPeriod"/>
            </a:pPr>
            <a:r>
              <a:rPr lang="id-ID" sz="2400" i="1" dirty="0" smtClean="0">
                <a:solidFill>
                  <a:srgbClr val="FF0000"/>
                </a:solidFill>
                <a:effectLst/>
                <a:latin typeface="Bookman Old Style"/>
                <a:ea typeface="Times New Roman"/>
                <a:cs typeface="Times New Roman"/>
              </a:rPr>
              <a:t>menetapkan TPK hasil Musrenbangkal;  </a:t>
            </a:r>
            <a:endParaRPr lang="en-US" sz="2400" i="1" dirty="0">
              <a:solidFill>
                <a:srgbClr val="FF0000"/>
              </a:solidFill>
              <a:ea typeface="Times New Roman"/>
              <a:cs typeface="Times New Roman"/>
            </a:endParaRPr>
          </a:p>
          <a:p>
            <a:pPr lvl="0" algn="just">
              <a:lnSpc>
                <a:spcPct val="125000"/>
              </a:lnSpc>
              <a:spcBef>
                <a:spcPts val="0"/>
              </a:spcBef>
              <a:buFont typeface="+mj-lt"/>
              <a:buAutoNum type="alphaLcPeriod"/>
            </a:pPr>
            <a:r>
              <a:rPr lang="id-ID" sz="2400" dirty="0" smtClean="0">
                <a:effectLst/>
                <a:latin typeface="Bookman Old Style"/>
                <a:ea typeface="Times New Roman"/>
                <a:cs typeface="Times New Roman"/>
              </a:rPr>
              <a:t>mengumumkan Perencanaan Pengadaan yang ada di dalam RKP Kalurahan sebelum dimulainya proses Pengadaan pada tahun anggaran berjalan; dan </a:t>
            </a:r>
            <a:endParaRPr lang="en-US" sz="2400" dirty="0">
              <a:ea typeface="Times New Roman"/>
              <a:cs typeface="Times New Roman"/>
            </a:endParaRPr>
          </a:p>
          <a:p>
            <a:pPr lvl="0" algn="just">
              <a:lnSpc>
                <a:spcPct val="125000"/>
              </a:lnSpc>
              <a:spcBef>
                <a:spcPts val="0"/>
              </a:spcBef>
              <a:buFont typeface="+mj-lt"/>
              <a:buAutoNum type="alphaLcPeriod"/>
            </a:pPr>
            <a:r>
              <a:rPr lang="id-ID" sz="2400" dirty="0" smtClean="0">
                <a:effectLst/>
                <a:latin typeface="Bookman Old Style"/>
                <a:ea typeface="Times New Roman"/>
                <a:cs typeface="Times New Roman"/>
              </a:rPr>
              <a:t>menyelesaikan perselisihan antara Pelaksana Teknis/Kaur dengan TPK, dalam hal terjadi perbedaan pendapat.</a:t>
            </a:r>
            <a:endParaRPr lang="en-US" sz="2400" dirty="0">
              <a:ea typeface="Times New Roman"/>
              <a:cs typeface="Times New Roman"/>
            </a:endParaRPr>
          </a:p>
          <a:p>
            <a:endParaRPr lang="en-US" dirty="0"/>
          </a:p>
        </p:txBody>
      </p:sp>
    </p:spTree>
    <p:extLst>
      <p:ext uri="{BB962C8B-B14F-4D97-AF65-F5344CB8AC3E}">
        <p14:creationId xmlns:p14="http://schemas.microsoft.com/office/powerpoint/2010/main" val="4926782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err="1" smtClean="0">
                <a:latin typeface="Baskerville Old Face" pitchFamily="18" charset="0"/>
              </a:rPr>
              <a:t>Pasal</a:t>
            </a:r>
            <a:r>
              <a:rPr lang="en-US" sz="3200" dirty="0" smtClean="0">
                <a:latin typeface="Baskerville Old Face" pitchFamily="18" charset="0"/>
              </a:rPr>
              <a:t> 11</a:t>
            </a:r>
            <a:br>
              <a:rPr lang="en-US" sz="3200" dirty="0" smtClean="0">
                <a:latin typeface="Baskerville Old Face" pitchFamily="18" charset="0"/>
              </a:rPr>
            </a:br>
            <a:r>
              <a:rPr lang="en-US" sz="3200" dirty="0" err="1" smtClean="0">
                <a:latin typeface="Baskerville Old Face" pitchFamily="18" charset="0"/>
              </a:rPr>
              <a:t>Pelaksana</a:t>
            </a:r>
            <a:r>
              <a:rPr lang="en-US" sz="3200" dirty="0" smtClean="0">
                <a:latin typeface="Baskerville Old Face" pitchFamily="18" charset="0"/>
              </a:rPr>
              <a:t> </a:t>
            </a:r>
            <a:r>
              <a:rPr lang="en-US" sz="3200" dirty="0" err="1" smtClean="0">
                <a:latin typeface="Baskerville Old Face" pitchFamily="18" charset="0"/>
              </a:rPr>
              <a:t>Teknis</a:t>
            </a:r>
            <a:r>
              <a:rPr lang="en-US" sz="3200" dirty="0" smtClean="0">
                <a:latin typeface="Baskerville Old Face" pitchFamily="18" charset="0"/>
              </a:rPr>
              <a:t> / </a:t>
            </a:r>
            <a:r>
              <a:rPr lang="en-US" sz="3200" dirty="0" err="1" smtClean="0">
                <a:latin typeface="Baskerville Old Face" pitchFamily="18" charset="0"/>
              </a:rPr>
              <a:t>Kaur</a:t>
            </a:r>
            <a:endParaRPr lang="en-US" sz="3200" dirty="0">
              <a:latin typeface="Baskerville Old Face" pitchFamily="18" charset="0"/>
            </a:endParaRPr>
          </a:p>
        </p:txBody>
      </p:sp>
      <p:sp>
        <p:nvSpPr>
          <p:cNvPr id="3" name="Content Placeholder 2"/>
          <p:cNvSpPr>
            <a:spLocks noGrp="1"/>
          </p:cNvSpPr>
          <p:nvPr>
            <p:ph idx="1"/>
          </p:nvPr>
        </p:nvSpPr>
        <p:spPr/>
        <p:txBody>
          <a:bodyPr>
            <a:normAutofit fontScale="92500" lnSpcReduction="20000"/>
          </a:bodyPr>
          <a:lstStyle/>
          <a:p>
            <a:pPr marL="270510" marR="0" indent="-270510">
              <a:lnSpc>
                <a:spcPct val="125000"/>
              </a:lnSpc>
              <a:spcBef>
                <a:spcPts val="0"/>
              </a:spcBef>
              <a:spcAft>
                <a:spcPts val="0"/>
              </a:spcAft>
            </a:pPr>
            <a:r>
              <a:rPr lang="en-US" sz="2000" dirty="0" smtClean="0">
                <a:effectLst/>
                <a:latin typeface="Bookman Old Style"/>
                <a:ea typeface="Times New Roman"/>
              </a:rPr>
              <a:t>( 1) </a:t>
            </a:r>
            <a:r>
              <a:rPr lang="id-ID" sz="2400" dirty="0" smtClean="0">
                <a:effectLst/>
                <a:latin typeface="Bookman Old Style"/>
                <a:ea typeface="Times New Roman"/>
              </a:rPr>
              <a:t>Pelaksana Teknis/Kaur mengelola Pengadaan untuk kegiatan sesuai bidang tugasnya. </a:t>
            </a:r>
            <a:endParaRPr lang="en-US" sz="2400" dirty="0" smtClean="0">
              <a:solidFill>
                <a:prstClr val="black"/>
              </a:solidFill>
              <a:latin typeface="Bookman Old Style"/>
              <a:ea typeface="Times New Roman"/>
              <a:cs typeface="+mj-cs"/>
            </a:endParaRPr>
          </a:p>
          <a:p>
            <a:pPr marL="270510" marR="0" indent="-270510">
              <a:lnSpc>
                <a:spcPct val="125000"/>
              </a:lnSpc>
              <a:spcBef>
                <a:spcPts val="0"/>
              </a:spcBef>
              <a:spcAft>
                <a:spcPts val="0"/>
              </a:spcAft>
            </a:pPr>
            <a:r>
              <a:rPr lang="en-US" sz="2400" dirty="0" smtClean="0">
                <a:solidFill>
                  <a:prstClr val="black"/>
                </a:solidFill>
                <a:latin typeface="Bookman Old Style"/>
                <a:ea typeface="Times New Roman"/>
                <a:cs typeface="+mj-cs"/>
              </a:rPr>
              <a:t>( </a:t>
            </a:r>
            <a:r>
              <a:rPr lang="en-US" sz="2400" dirty="0">
                <a:solidFill>
                  <a:prstClr val="black"/>
                </a:solidFill>
                <a:latin typeface="Bookman Old Style"/>
                <a:ea typeface="Times New Roman"/>
                <a:cs typeface="+mj-cs"/>
              </a:rPr>
              <a:t>2 )</a:t>
            </a:r>
            <a:r>
              <a:rPr lang="id-ID" sz="2400" dirty="0">
                <a:solidFill>
                  <a:prstClr val="black"/>
                </a:solidFill>
                <a:latin typeface="Bookman Old Style"/>
                <a:ea typeface="Times New Roman"/>
                <a:cs typeface="+mj-cs"/>
              </a:rPr>
              <a:t>Tugas Pelaksana Teknis/Kaur dalam mengelola Pengadaan</a:t>
            </a:r>
            <a:r>
              <a:rPr lang="id-ID" sz="2400" dirty="0" smtClean="0">
                <a:solidFill>
                  <a:prstClr val="black"/>
                </a:solidFill>
                <a:latin typeface="Bookman Old Style"/>
                <a:ea typeface="Times New Roman"/>
                <a:cs typeface="+mj-cs"/>
              </a:rPr>
              <a:t>:</a:t>
            </a:r>
            <a:endParaRPr lang="en-US" sz="2400" dirty="0" smtClean="0">
              <a:solidFill>
                <a:prstClr val="black"/>
              </a:solidFill>
              <a:latin typeface="Bookman Old Style"/>
              <a:ea typeface="Times New Roman"/>
              <a:cs typeface="+mj-cs"/>
            </a:endParaRPr>
          </a:p>
          <a:p>
            <a:pPr marL="914400" lvl="1" indent="-514350" algn="just">
              <a:lnSpc>
                <a:spcPct val="125000"/>
              </a:lnSpc>
              <a:spcBef>
                <a:spcPts val="0"/>
              </a:spcBef>
              <a:buFont typeface="+mj-lt"/>
              <a:buAutoNum type="alphaLcParenR"/>
            </a:pPr>
            <a:r>
              <a:rPr lang="id-ID" sz="2400" dirty="0">
                <a:latin typeface="Bookman Old Style"/>
                <a:ea typeface="Times New Roman"/>
                <a:cs typeface="Times New Roman"/>
              </a:rPr>
              <a:t>menetapkan dokumen persiapan Pengadaan;  </a:t>
            </a:r>
            <a:endParaRPr lang="en-US" sz="2400" dirty="0">
              <a:ea typeface="Times New Roman"/>
              <a:cs typeface="Times New Roman"/>
            </a:endParaRPr>
          </a:p>
          <a:p>
            <a:pPr marL="914400" lvl="1" indent="-514350" algn="just">
              <a:lnSpc>
                <a:spcPct val="125000"/>
              </a:lnSpc>
              <a:spcBef>
                <a:spcPts val="0"/>
              </a:spcBef>
              <a:buFont typeface="+mj-lt"/>
              <a:buAutoNum type="alphaLcParenR"/>
            </a:pPr>
            <a:r>
              <a:rPr lang="id-ID" sz="2400" dirty="0">
                <a:latin typeface="Bookman Old Style"/>
                <a:ea typeface="Times New Roman"/>
                <a:cs typeface="Times New Roman"/>
              </a:rPr>
              <a:t>menyampaikan dokumen persiapan Pengadaan kepada TPK; </a:t>
            </a:r>
            <a:endParaRPr lang="en-US" sz="2400" dirty="0">
              <a:ea typeface="Times New Roman"/>
              <a:cs typeface="Times New Roman"/>
            </a:endParaRPr>
          </a:p>
          <a:p>
            <a:pPr marL="914400" lvl="1" indent="-514350" algn="just">
              <a:lnSpc>
                <a:spcPct val="125000"/>
              </a:lnSpc>
              <a:spcBef>
                <a:spcPts val="0"/>
              </a:spcBef>
              <a:buFont typeface="+mj-lt"/>
              <a:buAutoNum type="alphaLcParenR"/>
            </a:pPr>
            <a:r>
              <a:rPr lang="id-ID" sz="2400" dirty="0">
                <a:latin typeface="Bookman Old Style"/>
                <a:ea typeface="Times New Roman"/>
                <a:cs typeface="Times New Roman"/>
              </a:rPr>
              <a:t>melakukan Pengadaan sesuai dengan ambang batas nilai yang ditetapkan Musrenbangkal/ APB Kal;</a:t>
            </a:r>
            <a:endParaRPr lang="en-US" sz="2400" dirty="0" smtClean="0">
              <a:latin typeface="Bookman Old Style"/>
              <a:ea typeface="Times New Roman"/>
              <a:cs typeface="+mj-cs"/>
            </a:endParaRPr>
          </a:p>
          <a:p>
            <a:pPr marL="270510" marR="0" indent="-270510">
              <a:lnSpc>
                <a:spcPct val="125000"/>
              </a:lnSpc>
              <a:spcBef>
                <a:spcPts val="0"/>
              </a:spcBef>
              <a:spcAft>
                <a:spcPts val="0"/>
              </a:spcAft>
            </a:pPr>
            <a:r>
              <a:rPr lang="id-ID" sz="2000" dirty="0" smtClean="0">
                <a:solidFill>
                  <a:prstClr val="black"/>
                </a:solidFill>
                <a:latin typeface="Bookman Old Style"/>
                <a:ea typeface="Times New Roman"/>
                <a:cs typeface="+mj-cs"/>
              </a:rPr>
              <a:t> </a:t>
            </a:r>
            <a:r>
              <a:rPr lang="en-US" sz="2000" dirty="0">
                <a:solidFill>
                  <a:prstClr val="black"/>
                </a:solidFill>
                <a:latin typeface="Times New Roman"/>
                <a:ea typeface="Times New Roman"/>
                <a:cs typeface="+mj-cs"/>
              </a:rPr>
              <a:t/>
            </a:r>
            <a:br>
              <a:rPr lang="en-US" sz="2000" dirty="0">
                <a:solidFill>
                  <a:prstClr val="black"/>
                </a:solidFill>
                <a:latin typeface="Times New Roman"/>
                <a:ea typeface="Times New Roman"/>
                <a:cs typeface="+mj-cs"/>
              </a:rPr>
            </a:br>
            <a:endParaRPr lang="en-US" sz="2000" dirty="0" smtClean="0">
              <a:effectLst/>
              <a:latin typeface="Times New Roman"/>
              <a:ea typeface="Times New Roman"/>
            </a:endParaRPr>
          </a:p>
        </p:txBody>
      </p:sp>
    </p:spTree>
    <p:extLst>
      <p:ext uri="{BB962C8B-B14F-4D97-AF65-F5344CB8AC3E}">
        <p14:creationId xmlns:p14="http://schemas.microsoft.com/office/powerpoint/2010/main" val="3263640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marL="514350" marR="0" indent="-514350" algn="just">
              <a:lnSpc>
                <a:spcPct val="125000"/>
              </a:lnSpc>
              <a:spcBef>
                <a:spcPts val="0"/>
              </a:spcBef>
              <a:spcAft>
                <a:spcPts val="0"/>
              </a:spcAft>
              <a:buFont typeface="+mj-lt"/>
              <a:buAutoNum type="alphaLcParenR" startAt="4"/>
            </a:pPr>
            <a:r>
              <a:rPr lang="en-US" sz="2000" dirty="0" err="1" smtClean="0">
                <a:solidFill>
                  <a:srgbClr val="FF0000"/>
                </a:solidFill>
                <a:latin typeface="Bookman Old Style"/>
                <a:ea typeface="Times New Roman"/>
                <a:cs typeface="Times New Roman"/>
              </a:rPr>
              <a:t>menandatangani</a:t>
            </a:r>
            <a:r>
              <a:rPr lang="en-US" sz="2000" dirty="0" smtClean="0">
                <a:solidFill>
                  <a:srgbClr val="FF0000"/>
                </a:solidFill>
                <a:latin typeface="Bookman Old Style"/>
                <a:ea typeface="Times New Roman"/>
                <a:cs typeface="Times New Roman"/>
              </a:rPr>
              <a:t> </a:t>
            </a:r>
            <a:r>
              <a:rPr lang="id-ID" sz="2000" dirty="0">
                <a:solidFill>
                  <a:srgbClr val="FF0000"/>
                </a:solidFill>
                <a:latin typeface="Bookman Old Style"/>
                <a:ea typeface="Times New Roman"/>
                <a:cs typeface="Times New Roman"/>
              </a:rPr>
              <a:t>surat </a:t>
            </a:r>
            <a:r>
              <a:rPr lang="en-US" sz="2000" dirty="0" err="1">
                <a:solidFill>
                  <a:srgbClr val="FF0000"/>
                </a:solidFill>
                <a:latin typeface="Bookman Old Style"/>
                <a:ea typeface="Times New Roman"/>
                <a:cs typeface="Times New Roman"/>
              </a:rPr>
              <a:t>perjanjian</a:t>
            </a:r>
            <a:r>
              <a:rPr lang="en-US" sz="2000" dirty="0">
                <a:solidFill>
                  <a:srgbClr val="FF0000"/>
                </a:solidFill>
                <a:latin typeface="Bookman Old Style"/>
                <a:ea typeface="Times New Roman"/>
                <a:cs typeface="Times New Roman"/>
              </a:rPr>
              <a:t> </a:t>
            </a:r>
            <a:r>
              <a:rPr lang="en-US" sz="2000" dirty="0" err="1">
                <a:solidFill>
                  <a:srgbClr val="FF0000"/>
                </a:solidFill>
                <a:latin typeface="Bookman Old Style"/>
                <a:ea typeface="Times New Roman"/>
                <a:cs typeface="Times New Roman"/>
              </a:rPr>
              <a:t>dengan</a:t>
            </a:r>
            <a:r>
              <a:rPr lang="en-US" sz="2000" dirty="0">
                <a:solidFill>
                  <a:srgbClr val="FF0000"/>
                </a:solidFill>
                <a:latin typeface="Bookman Old Style"/>
                <a:ea typeface="Times New Roman"/>
                <a:cs typeface="Times New Roman"/>
              </a:rPr>
              <a:t> </a:t>
            </a:r>
            <a:r>
              <a:rPr lang="en-US" sz="2000" dirty="0" err="1">
                <a:solidFill>
                  <a:srgbClr val="FF0000"/>
                </a:solidFill>
                <a:latin typeface="Bookman Old Style"/>
                <a:ea typeface="Times New Roman"/>
                <a:cs typeface="Times New Roman"/>
              </a:rPr>
              <a:t>penyedia</a:t>
            </a:r>
            <a:r>
              <a:rPr lang="en-US" sz="2000" dirty="0">
                <a:solidFill>
                  <a:srgbClr val="FF0000"/>
                </a:solidFill>
                <a:latin typeface="Bookman Old Style"/>
                <a:ea typeface="Times New Roman"/>
                <a:cs typeface="Times New Roman"/>
              </a:rPr>
              <a:t> </a:t>
            </a:r>
            <a:r>
              <a:rPr lang="en-US" sz="2000" dirty="0" err="1">
                <a:solidFill>
                  <a:srgbClr val="FF0000"/>
                </a:solidFill>
                <a:latin typeface="Bookman Old Style"/>
                <a:ea typeface="Times New Roman"/>
                <a:cs typeface="Times New Roman"/>
              </a:rPr>
              <a:t>atas</a:t>
            </a:r>
            <a:r>
              <a:rPr lang="en-US" sz="2000" dirty="0">
                <a:solidFill>
                  <a:srgbClr val="FF0000"/>
                </a:solidFill>
                <a:latin typeface="Bookman Old Style"/>
                <a:ea typeface="Times New Roman"/>
                <a:cs typeface="Times New Roman"/>
              </a:rPr>
              <a:t> </a:t>
            </a:r>
            <a:r>
              <a:rPr lang="en-US" sz="2000" dirty="0" err="1">
                <a:solidFill>
                  <a:srgbClr val="FF0000"/>
                </a:solidFill>
                <a:latin typeface="Bookman Old Style"/>
                <a:ea typeface="Times New Roman"/>
                <a:cs typeface="Times New Roman"/>
              </a:rPr>
              <a:t>Pengadaan</a:t>
            </a:r>
            <a:r>
              <a:rPr lang="en-US" sz="2000" dirty="0">
                <a:solidFill>
                  <a:srgbClr val="FF0000"/>
                </a:solidFill>
                <a:latin typeface="Bookman Old Style"/>
                <a:ea typeface="Times New Roman"/>
                <a:cs typeface="Times New Roman"/>
              </a:rPr>
              <a:t> </a:t>
            </a:r>
            <a:r>
              <a:rPr lang="en-US" sz="2000" dirty="0" err="1">
                <a:solidFill>
                  <a:srgbClr val="FF0000"/>
                </a:solidFill>
                <a:latin typeface="Bookman Old Style"/>
                <a:ea typeface="Times New Roman"/>
                <a:cs typeface="Times New Roman"/>
              </a:rPr>
              <a:t>untuk</a:t>
            </a:r>
            <a:r>
              <a:rPr lang="en-US" sz="2000" dirty="0">
                <a:solidFill>
                  <a:srgbClr val="FF0000"/>
                </a:solidFill>
                <a:latin typeface="Bookman Old Style"/>
                <a:ea typeface="Times New Roman"/>
                <a:cs typeface="Times New Roman"/>
              </a:rPr>
              <a:t> </a:t>
            </a:r>
            <a:r>
              <a:rPr lang="en-US" sz="2000" dirty="0" err="1">
                <a:solidFill>
                  <a:srgbClr val="FF0000"/>
                </a:solidFill>
                <a:latin typeface="Bookman Old Style"/>
                <a:ea typeface="Times New Roman"/>
                <a:cs typeface="Times New Roman"/>
              </a:rPr>
              <a:t>kegiatan</a:t>
            </a:r>
            <a:r>
              <a:rPr lang="en-US" sz="2000" dirty="0">
                <a:solidFill>
                  <a:srgbClr val="FF0000"/>
                </a:solidFill>
                <a:latin typeface="Bookman Old Style"/>
                <a:ea typeface="Times New Roman"/>
                <a:cs typeface="Times New Roman"/>
              </a:rPr>
              <a:t> yang </a:t>
            </a:r>
            <a:r>
              <a:rPr lang="en-US" sz="2000" dirty="0" err="1">
                <a:solidFill>
                  <a:srgbClr val="FF0000"/>
                </a:solidFill>
                <a:latin typeface="Bookman Old Style"/>
                <a:ea typeface="Times New Roman"/>
                <a:cs typeface="Times New Roman"/>
              </a:rPr>
              <a:t>berada</a:t>
            </a:r>
            <a:r>
              <a:rPr lang="en-US" sz="2000" dirty="0">
                <a:solidFill>
                  <a:srgbClr val="FF0000"/>
                </a:solidFill>
                <a:latin typeface="Bookman Old Style"/>
                <a:ea typeface="Times New Roman"/>
                <a:cs typeface="Times New Roman"/>
              </a:rPr>
              <a:t> </a:t>
            </a:r>
            <a:r>
              <a:rPr lang="en-US" sz="2000" dirty="0" err="1">
                <a:solidFill>
                  <a:srgbClr val="FF0000"/>
                </a:solidFill>
                <a:latin typeface="Bookman Old Style"/>
                <a:ea typeface="Times New Roman"/>
                <a:cs typeface="Times New Roman"/>
              </a:rPr>
              <a:t>dalam</a:t>
            </a:r>
            <a:r>
              <a:rPr lang="en-US" sz="2000" dirty="0">
                <a:solidFill>
                  <a:srgbClr val="FF0000"/>
                </a:solidFill>
                <a:latin typeface="Bookman Old Style"/>
                <a:ea typeface="Times New Roman"/>
                <a:cs typeface="Times New Roman"/>
              </a:rPr>
              <a:t> </a:t>
            </a:r>
            <a:r>
              <a:rPr lang="en-US" sz="2000" dirty="0" err="1">
                <a:solidFill>
                  <a:srgbClr val="FF0000"/>
                </a:solidFill>
                <a:latin typeface="Bookman Old Style"/>
                <a:ea typeface="Times New Roman"/>
                <a:cs typeface="Times New Roman"/>
              </a:rPr>
              <a:t>bidang</a:t>
            </a:r>
            <a:r>
              <a:rPr lang="en-US" sz="2000" dirty="0">
                <a:solidFill>
                  <a:srgbClr val="FF0000"/>
                </a:solidFill>
                <a:latin typeface="Bookman Old Style"/>
                <a:ea typeface="Times New Roman"/>
                <a:cs typeface="Times New Roman"/>
              </a:rPr>
              <a:t> </a:t>
            </a:r>
            <a:r>
              <a:rPr lang="en-US" sz="2000" dirty="0" err="1">
                <a:solidFill>
                  <a:srgbClr val="FF0000"/>
                </a:solidFill>
                <a:latin typeface="Bookman Old Style"/>
                <a:ea typeface="Times New Roman"/>
                <a:cs typeface="Times New Roman"/>
              </a:rPr>
              <a:t>tugasnya</a:t>
            </a:r>
            <a:r>
              <a:rPr lang="id-ID" sz="2000" dirty="0">
                <a:solidFill>
                  <a:srgbClr val="FF0000"/>
                </a:solidFill>
                <a:latin typeface="Bookman Old Style"/>
                <a:ea typeface="Times New Roman"/>
                <a:cs typeface="Times New Roman"/>
              </a:rPr>
              <a:t>;</a:t>
            </a:r>
            <a:endParaRPr lang="en-US" sz="2000" dirty="0">
              <a:solidFill>
                <a:srgbClr val="FF0000"/>
              </a:solidFill>
              <a:ea typeface="Times New Roman"/>
              <a:cs typeface="Times New Roman"/>
            </a:endParaRPr>
          </a:p>
          <a:p>
            <a:pPr marL="514350" lvl="0" indent="-514350" algn="just">
              <a:lnSpc>
                <a:spcPct val="125000"/>
              </a:lnSpc>
              <a:spcBef>
                <a:spcPts val="0"/>
              </a:spcBef>
              <a:buFont typeface="+mj-lt"/>
              <a:buAutoNum type="alphaLcParenR" startAt="4"/>
            </a:pPr>
            <a:r>
              <a:rPr lang="id-ID" sz="2000" dirty="0" smtClean="0">
                <a:latin typeface="Bookman Old Style"/>
                <a:ea typeface="Times New Roman"/>
                <a:cs typeface="Times New Roman"/>
              </a:rPr>
              <a:t>menandatangani </a:t>
            </a:r>
            <a:r>
              <a:rPr lang="id-ID" sz="2000" dirty="0">
                <a:latin typeface="Bookman Old Style"/>
                <a:ea typeface="Times New Roman"/>
                <a:cs typeface="Times New Roman"/>
              </a:rPr>
              <a:t>bukti transaksi Pengadaan; </a:t>
            </a:r>
            <a:endParaRPr lang="en-US" sz="2000" dirty="0">
              <a:ea typeface="Times New Roman"/>
              <a:cs typeface="Times New Roman"/>
            </a:endParaRPr>
          </a:p>
          <a:p>
            <a:pPr marL="514350" lvl="0" indent="-514350" algn="just">
              <a:lnSpc>
                <a:spcPct val="125000"/>
              </a:lnSpc>
              <a:spcBef>
                <a:spcPts val="0"/>
              </a:spcBef>
              <a:buFont typeface="+mj-lt"/>
              <a:buAutoNum type="alphaLcParenR" startAt="4"/>
            </a:pPr>
            <a:r>
              <a:rPr lang="id-ID" sz="2000" dirty="0" smtClean="0">
                <a:latin typeface="Bookman Old Style"/>
                <a:ea typeface="Times New Roman"/>
                <a:cs typeface="Times New Roman"/>
              </a:rPr>
              <a:t>mengendalikan </a:t>
            </a:r>
            <a:r>
              <a:rPr lang="id-ID" sz="2000" dirty="0">
                <a:latin typeface="Bookman Old Style"/>
                <a:ea typeface="Times New Roman"/>
                <a:cs typeface="Times New Roman"/>
              </a:rPr>
              <a:t>pelaksanaan Pengadaan; </a:t>
            </a:r>
            <a:endParaRPr lang="en-US" sz="2000" dirty="0">
              <a:ea typeface="Times New Roman"/>
              <a:cs typeface="Times New Roman"/>
            </a:endParaRPr>
          </a:p>
          <a:p>
            <a:pPr marL="514350" lvl="0" indent="-514350" algn="just">
              <a:lnSpc>
                <a:spcPct val="125000"/>
              </a:lnSpc>
              <a:spcBef>
                <a:spcPts val="0"/>
              </a:spcBef>
              <a:buFont typeface="+mj-lt"/>
              <a:buAutoNum type="alphaLcParenR" startAt="4"/>
            </a:pPr>
            <a:r>
              <a:rPr lang="id-ID" sz="2000" dirty="0" smtClean="0">
                <a:latin typeface="Bookman Old Style"/>
                <a:ea typeface="Times New Roman"/>
                <a:cs typeface="Times New Roman"/>
              </a:rPr>
              <a:t>menerima </a:t>
            </a:r>
            <a:r>
              <a:rPr lang="id-ID" sz="2000" dirty="0">
                <a:latin typeface="Bookman Old Style"/>
                <a:ea typeface="Times New Roman"/>
                <a:cs typeface="Times New Roman"/>
              </a:rPr>
              <a:t>hasil Pengadaan; </a:t>
            </a:r>
            <a:endParaRPr lang="en-US" sz="2000" dirty="0">
              <a:ea typeface="Times New Roman"/>
              <a:cs typeface="Times New Roman"/>
            </a:endParaRPr>
          </a:p>
          <a:p>
            <a:pPr marL="514350" lvl="0" indent="-514350" algn="just">
              <a:lnSpc>
                <a:spcPct val="125000"/>
              </a:lnSpc>
              <a:spcBef>
                <a:spcPts val="0"/>
              </a:spcBef>
              <a:buFont typeface="+mj-lt"/>
              <a:buAutoNum type="alphaLcParenR" startAt="4"/>
            </a:pPr>
            <a:r>
              <a:rPr lang="id-ID" sz="2000" dirty="0" smtClean="0">
                <a:latin typeface="Bookman Old Style"/>
                <a:ea typeface="Times New Roman"/>
                <a:cs typeface="Times New Roman"/>
              </a:rPr>
              <a:t>melaporkan </a:t>
            </a:r>
            <a:r>
              <a:rPr lang="id-ID" sz="2000" dirty="0">
                <a:latin typeface="Bookman Old Style"/>
                <a:ea typeface="Times New Roman"/>
                <a:cs typeface="Times New Roman"/>
              </a:rPr>
              <a:t>pengelolaan Pengadaan sesuai bidang tugasnya kepada Lurah; dan </a:t>
            </a:r>
            <a:endParaRPr lang="en-US" sz="2000" dirty="0">
              <a:ea typeface="Times New Roman"/>
              <a:cs typeface="Times New Roman"/>
            </a:endParaRPr>
          </a:p>
          <a:p>
            <a:pPr marL="514350" lvl="0" indent="-514350" algn="just">
              <a:lnSpc>
                <a:spcPct val="125000"/>
              </a:lnSpc>
              <a:spcBef>
                <a:spcPts val="0"/>
              </a:spcBef>
              <a:buFont typeface="+mj-lt"/>
              <a:buAutoNum type="alphaLcParenR" startAt="4"/>
            </a:pPr>
            <a:r>
              <a:rPr lang="id-ID" sz="2000" dirty="0" smtClean="0">
                <a:latin typeface="Bookman Old Style"/>
                <a:ea typeface="Times New Roman"/>
                <a:cs typeface="Times New Roman"/>
              </a:rPr>
              <a:t>menyerahkan </a:t>
            </a:r>
            <a:r>
              <a:rPr lang="id-ID" sz="2000" dirty="0">
                <a:latin typeface="Bookman Old Style"/>
                <a:ea typeface="Times New Roman"/>
                <a:cs typeface="Times New Roman"/>
              </a:rPr>
              <a:t>hasil Pengadaan pada kegiatan sesuai bidang tugasnya kepada Lurah dengan berita acara penyerahan. </a:t>
            </a:r>
            <a:endParaRPr lang="en-US" sz="2000" dirty="0">
              <a:ea typeface="Times New Roman"/>
              <a:cs typeface="Times New Roman"/>
            </a:endParaRPr>
          </a:p>
        </p:txBody>
      </p:sp>
    </p:spTree>
    <p:extLst>
      <p:ext uri="{BB962C8B-B14F-4D97-AF65-F5344CB8AC3E}">
        <p14:creationId xmlns:p14="http://schemas.microsoft.com/office/powerpoint/2010/main" val="13690224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514350" marR="0" indent="-514350" algn="just">
              <a:lnSpc>
                <a:spcPct val="125000"/>
              </a:lnSpc>
              <a:spcBef>
                <a:spcPts val="0"/>
              </a:spcBef>
              <a:spcAft>
                <a:spcPts val="0"/>
              </a:spcAft>
              <a:buFont typeface="+mj-lt"/>
              <a:buAutoNum type="arabicParenR" startAt="3"/>
              <a:tabLst>
                <a:tab pos="270510" algn="l"/>
              </a:tabLst>
            </a:pPr>
            <a:r>
              <a:rPr lang="id-ID" sz="2600" i="1" dirty="0" smtClean="0">
                <a:solidFill>
                  <a:srgbClr val="FF0000"/>
                </a:solidFill>
                <a:effectLst/>
                <a:latin typeface="Bookman Old Style"/>
                <a:ea typeface="Times New Roman"/>
              </a:rPr>
              <a:t>Pelaksana Teknis/Kaur dilarang mengadakan ikatan perjanjian atau menandatangani surat perjanjian dengan Penyedia apabila anggaran belum tersedia atau anggaran yang tersedia tidak mencukupi. </a:t>
            </a:r>
            <a:endParaRPr lang="en-US" sz="2600" i="1" dirty="0" smtClean="0">
              <a:solidFill>
                <a:srgbClr val="FF0000"/>
              </a:solidFill>
              <a:effectLst/>
              <a:latin typeface="Times New Roman"/>
              <a:ea typeface="Times New Roman"/>
            </a:endParaRPr>
          </a:p>
          <a:p>
            <a:pPr marL="514350" marR="0" indent="-514350" algn="just">
              <a:lnSpc>
                <a:spcPct val="125000"/>
              </a:lnSpc>
              <a:spcBef>
                <a:spcPts val="0"/>
              </a:spcBef>
              <a:spcAft>
                <a:spcPts val="0"/>
              </a:spcAft>
              <a:buFont typeface="+mj-lt"/>
              <a:buAutoNum type="arabicParenR" startAt="3"/>
              <a:tabLst>
                <a:tab pos="270510" algn="l"/>
              </a:tabLst>
            </a:pPr>
            <a:r>
              <a:rPr lang="id-ID" sz="2600" i="1" dirty="0" smtClean="0">
                <a:effectLst/>
                <a:latin typeface="Bookman Old Style"/>
                <a:ea typeface="Times New Roman"/>
              </a:rPr>
              <a:t>Kaur Danarta tidak boleh menjabat sebagai pengelola Pengadaan sebagaimana dimaksud pada ayat (1). </a:t>
            </a:r>
            <a:endParaRPr lang="en-US" sz="2600" i="1" dirty="0" smtClean="0">
              <a:effectLst/>
              <a:latin typeface="Times New Roman"/>
              <a:ea typeface="Times New Roman"/>
            </a:endParaRPr>
          </a:p>
          <a:p>
            <a:endParaRPr lang="en-US" dirty="0"/>
          </a:p>
        </p:txBody>
      </p:sp>
    </p:spTree>
    <p:extLst>
      <p:ext uri="{BB962C8B-B14F-4D97-AF65-F5344CB8AC3E}">
        <p14:creationId xmlns:p14="http://schemas.microsoft.com/office/powerpoint/2010/main" val="17501381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1269</TotalTime>
  <Words>2731</Words>
  <Application>Microsoft Office PowerPoint</Application>
  <PresentationFormat>On-screen Show (4:3)</PresentationFormat>
  <Paragraphs>236</Paragraphs>
  <Slides>42</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42</vt:i4>
      </vt:variant>
    </vt:vector>
  </HeadingPairs>
  <TitlesOfParts>
    <vt:vector size="50" baseType="lpstr">
      <vt:lpstr>Arial</vt:lpstr>
      <vt:lpstr>Baskerville Old Face</vt:lpstr>
      <vt:lpstr>Blackadder ITC</vt:lpstr>
      <vt:lpstr>Bookman Old Style</vt:lpstr>
      <vt:lpstr>BookmanOldStyle</vt:lpstr>
      <vt:lpstr>Calibri</vt:lpstr>
      <vt:lpstr>Times New Roman</vt:lpstr>
      <vt:lpstr>Office Theme</vt:lpstr>
      <vt:lpstr>Perbub No 105 Tahun 2020  Tentang  Tata Cara Pengadaan Barang dan Jasa Kalurahan  Kab.Gunungkidul TA 2023</vt:lpstr>
      <vt:lpstr>BAB III Tata Nilai Pengadaan Prinsip Prinsip Pengadaan  Pasal 4</vt:lpstr>
      <vt:lpstr>  Etika Pengadaan Pasal 5   </vt:lpstr>
      <vt:lpstr>PowerPoint Presentation</vt:lpstr>
      <vt:lpstr>   BAB V  Para Pihak Pasal  9   Para pihak dalam Pengadaan terdiri dari:  </vt:lpstr>
      <vt:lpstr>Pasal 10 Tugas Lurah dalam Pengadaan adalah:</vt:lpstr>
      <vt:lpstr>Pasal 11 Pelaksana Teknis / Kaur</vt:lpstr>
      <vt:lpstr>PowerPoint Presentation</vt:lpstr>
      <vt:lpstr>PowerPoint Presentation</vt:lpstr>
      <vt:lpstr>  Bagian Keempat  Tim Pelaksana Kegiatan Pasal 12   </vt:lpstr>
      <vt:lpstr>PowerPoint Presentation</vt:lpstr>
      <vt:lpstr>(5)Tugas TPK dalam Pengadaan adalah:  </vt:lpstr>
      <vt:lpstr>PowerPoint Presentation</vt:lpstr>
      <vt:lpstr>  Bagian Keenam  Penyedia  Pasal 14  </vt:lpstr>
      <vt:lpstr> BAB VII  PERSIAPAN PENGADAAN  Secara Swakelola Pasal 17 </vt:lpstr>
      <vt:lpstr>PowerPoint Presentation</vt:lpstr>
      <vt:lpstr>PowerPoint Presentation</vt:lpstr>
      <vt:lpstr> BAB VIII PELAKSANAAN PENGADAAN   Bag satu  Pasal 19  Melalui Swakelola </vt:lpstr>
      <vt:lpstr>PowerPoint Presentation</vt:lpstr>
      <vt:lpstr>PowerPoint Presentation</vt:lpstr>
      <vt:lpstr>PowerPoint Presentation</vt:lpstr>
      <vt:lpstr>Bagian Kedua Pengadaan Melalui Penyedia  Pasal 20</vt:lpstr>
      <vt:lpstr>PowerPoint Presentation</vt:lpstr>
      <vt:lpstr>Pembelian Langsung  Pasal 21</vt:lpstr>
      <vt:lpstr>PowerPoint Presentation</vt:lpstr>
      <vt:lpstr> Permintaan Penawaran  Pasal 22 </vt:lpstr>
      <vt:lpstr>PowerPoint Presentation</vt:lpstr>
      <vt:lpstr>PowerPoint Presentation</vt:lpstr>
      <vt:lpstr>Lelang  Pasal 23 </vt:lpstr>
      <vt:lpstr>PowerPoint Presentation</vt:lpstr>
      <vt:lpstr>PowerPoint Presentation</vt:lpstr>
      <vt:lpstr>PowerPoint Presentation</vt:lpstr>
      <vt:lpstr>Bukti Transaksi Pasal 25</vt:lpstr>
      <vt:lpstr>BAB XIV PELAPORAN DAN SERAH TERIMA Pasal 33</vt:lpstr>
      <vt:lpstr>PowerPoint Presentation</vt:lpstr>
      <vt:lpstr>PowerPoint Presentation</vt:lpstr>
      <vt:lpstr>BAB X KEADAAN KAHAR Pasal 29</vt:lpstr>
      <vt:lpstr>BAB XI PEMUTUSAN SURAT PERJANJIAN Pasal 30</vt:lpstr>
      <vt:lpstr>BAB XII SANKSI Pasal 31</vt:lpstr>
      <vt:lpstr>PowerPoint Presentation</vt:lpstr>
      <vt:lpstr>BAB XIII PENYELESAIAN PERSELISIHAN Pasal 32</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Perbub No 105 Tahun 2020 Tentang TataPengadaan Barang dan Jasa Kab.Gunungkidul TA 2021</dc:title>
  <dc:creator>AGUS</dc:creator>
  <cp:lastModifiedBy>user</cp:lastModifiedBy>
  <cp:revision>93</cp:revision>
  <dcterms:created xsi:type="dcterms:W3CDTF">2021-03-16T21:27:20Z</dcterms:created>
  <dcterms:modified xsi:type="dcterms:W3CDTF">2023-03-02T06:47:05Z</dcterms:modified>
</cp:coreProperties>
</file>